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63" r:id="rId6"/>
    <p:sldMasterId id="2147483689" r:id="rId7"/>
  </p:sldMasterIdLst>
  <p:notesMasterIdLst>
    <p:notesMasterId r:id="rId36"/>
  </p:notesMasterIdLst>
  <p:sldIdLst>
    <p:sldId id="256" r:id="rId8"/>
    <p:sldId id="293" r:id="rId9"/>
    <p:sldId id="318" r:id="rId10"/>
    <p:sldId id="294" r:id="rId11"/>
    <p:sldId id="310" r:id="rId12"/>
    <p:sldId id="319" r:id="rId13"/>
    <p:sldId id="295" r:id="rId14"/>
    <p:sldId id="317" r:id="rId15"/>
    <p:sldId id="298" r:id="rId16"/>
    <p:sldId id="299" r:id="rId17"/>
    <p:sldId id="296" r:id="rId18"/>
    <p:sldId id="282" r:id="rId19"/>
    <p:sldId id="320" r:id="rId20"/>
    <p:sldId id="563" r:id="rId21"/>
    <p:sldId id="567" r:id="rId22"/>
    <p:sldId id="303" r:id="rId23"/>
    <p:sldId id="257" r:id="rId24"/>
    <p:sldId id="569" r:id="rId25"/>
    <p:sldId id="302" r:id="rId26"/>
    <p:sldId id="305" r:id="rId27"/>
    <p:sldId id="304" r:id="rId28"/>
    <p:sldId id="306" r:id="rId29"/>
    <p:sldId id="308" r:id="rId30"/>
    <p:sldId id="309" r:id="rId31"/>
    <p:sldId id="312" r:id="rId32"/>
    <p:sldId id="314" r:id="rId33"/>
    <p:sldId id="316" r:id="rId34"/>
    <p:sldId id="274" r:id="rId35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orient="horz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55E755-8206-A9A8-81FA-B9F2EA420625}" name="Wigger Sara" initials="WS" userId="S::sara.wigger@kvlu.ch::e31d7ef1-492b-40a6-bd30-8a0a241882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35"/>
    <a:srgbClr val="43B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6A437E-043D-4DD4-9E1F-4E6EF05DE984}" v="750" dt="2025-09-02T10:31:47.309"/>
    <p1510:client id="{E4760E66-02DF-45D5-9AF8-88952FDCE282}" v="9" dt="2025-09-02T14:42:54.5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52"/>
      </p:cViewPr>
      <p:guideLst>
        <p:guide orient="horz" pos="2364"/>
        <p:guide pos="529"/>
        <p:guide orient="horz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590A8-DE86-6B4C-8D5F-4CA983472E31}" type="datetimeFigureOut">
              <a:rPr lang="de-DE" smtClean="0"/>
              <a:t>04.09.2025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08A5F-C85C-1C4C-8A4D-84941258A6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91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973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Powerpoint wird auf Homepage hochgeladen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38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58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63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13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Unterschied Frankreich / Welschland (Firmenkultur Schindler)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856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628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Klar zum Ausdruck bringen, dass Kosten von </a:t>
            </a:r>
            <a:r>
              <a:rPr lang="de-DE" err="1"/>
              <a:t>movetia</a:t>
            </a:r>
            <a:r>
              <a:rPr lang="de-DE"/>
              <a:t> übernommen werden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363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819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94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86062-38C7-F44D-B656-EEC794B14B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432797"/>
            <a:ext cx="6180667" cy="135133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Haupttitel-Slide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4095EE-8A31-1F48-BFE4-97650F1508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419157"/>
            <a:ext cx="6180667" cy="449457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buNone/>
              <a:defRPr sz="2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bearbeiten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3DB1BE4-6212-DC4C-95E9-8A2DC460AE6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191906" y="981075"/>
            <a:ext cx="5000094" cy="4815980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Bild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22424C-9DD8-3442-8F5A-1719B7C636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5. September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20D6FA-1C7E-3A46-9037-6A4347E90D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kvlu.ch | Infoveranstaltung kv plus-Lehre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73792A6-5C1C-E04E-BDBE-C23B3DC6BF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78BDB6C-7B10-224F-AD7C-BC0B7BD184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226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orient="horz" pos="38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Slide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7684-FCB7-5B43-A13C-DCE635EA6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7397"/>
            <a:ext cx="10515600" cy="1180272"/>
          </a:xfrm>
        </p:spPr>
        <p:txBody>
          <a:bodyPr/>
          <a:lstStyle/>
          <a:p>
            <a:r>
              <a:rPr lang="de-DE"/>
              <a:t>Titel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4B296C-5273-614A-B798-BB599593964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12373"/>
            <a:ext cx="2630488" cy="4351338"/>
          </a:xfrm>
        </p:spPr>
        <p:txBody>
          <a:bodyPr rIns="180000"/>
          <a:lstStyle/>
          <a:p>
            <a:pPr lvl="0"/>
            <a:r>
              <a:rPr lang="de-DE"/>
              <a:t>Text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2DA98A-8A11-AF41-BB78-D8A95857CD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8688" y="1812373"/>
            <a:ext cx="2627312" cy="4351338"/>
          </a:xfrm>
        </p:spPr>
        <p:txBody>
          <a:bodyPr rIns="180000"/>
          <a:lstStyle/>
          <a:p>
            <a:pPr lvl="0"/>
            <a:r>
              <a:rPr lang="de-DE"/>
              <a:t>Text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3DBBA6-120C-864A-89B5-95699E52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 September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D4AC8-B167-9644-ADE9-AB8491A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8DC45-A0CA-8942-A47D-6AF98C8A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469C0FD-FC03-064A-A912-D2B691A17E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00" y="1808163"/>
            <a:ext cx="2627312" cy="4357687"/>
          </a:xfrm>
        </p:spPr>
        <p:txBody>
          <a:bodyPr rIns="180000"/>
          <a:lstStyle/>
          <a:p>
            <a:pPr lvl="0"/>
            <a:r>
              <a:rPr lang="de-DE"/>
              <a:t>Text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FBD32ECC-1E0A-DD49-B7EB-DA234C4FF60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723313" y="1808163"/>
            <a:ext cx="2627311" cy="4355548"/>
          </a:xfrm>
        </p:spPr>
        <p:txBody>
          <a:bodyPr/>
          <a:lstStyle/>
          <a:p>
            <a:pPr lvl="0"/>
            <a:r>
              <a:rPr lang="de-DE"/>
              <a:t>Text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</p:spTree>
    <p:extLst>
      <p:ext uri="{BB962C8B-B14F-4D97-AF65-F5344CB8AC3E}">
        <p14:creationId xmlns:p14="http://schemas.microsoft.com/office/powerpoint/2010/main" val="3587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&amp;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7684-FCB7-5B43-A13C-DCE635EA6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7397"/>
            <a:ext cx="10515600" cy="1180272"/>
          </a:xfrm>
        </p:spPr>
        <p:txBody>
          <a:bodyPr/>
          <a:lstStyle/>
          <a:p>
            <a:r>
              <a:rPr lang="de-DE"/>
              <a:t>Titel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2DA98A-8A11-AF41-BB78-D8A95857CD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12373"/>
            <a:ext cx="6019800" cy="4351338"/>
          </a:xfrm>
        </p:spPr>
        <p:txBody>
          <a:bodyPr/>
          <a:lstStyle/>
          <a:p>
            <a:pPr lvl="0"/>
            <a:r>
              <a:rPr lang="de-DE"/>
              <a:t>Bild einfügen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3DBBA6-120C-864A-89B5-95699E52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 September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D4AC8-B167-9644-ADE9-AB8491A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8DC45-A0CA-8942-A47D-6AF98C8A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6BCEDA5-959E-2145-A6DC-95BA68E63C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8" y="1812925"/>
            <a:ext cx="5256212" cy="4352925"/>
          </a:xfrm>
        </p:spPr>
        <p:txBody>
          <a:bodyPr rIns="18000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</p:spTree>
    <p:extLst>
      <p:ext uri="{BB962C8B-B14F-4D97-AF65-F5344CB8AC3E}">
        <p14:creationId xmlns:p14="http://schemas.microsoft.com/office/powerpoint/2010/main" val="2760500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7684-FCB7-5B43-A13C-DCE635EA6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7397"/>
            <a:ext cx="10515600" cy="1180272"/>
          </a:xfrm>
        </p:spPr>
        <p:txBody>
          <a:bodyPr/>
          <a:lstStyle/>
          <a:p>
            <a:r>
              <a:rPr lang="de-DE"/>
              <a:t>Titel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2DA98A-8A11-AF41-BB78-D8A95857CD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812373"/>
            <a:ext cx="6021388" cy="4351338"/>
          </a:xfrm>
        </p:spPr>
        <p:txBody>
          <a:bodyPr/>
          <a:lstStyle/>
          <a:p>
            <a:pPr lvl="0"/>
            <a:r>
              <a:rPr lang="de-DE"/>
              <a:t>Bild einfügen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3DBBA6-120C-864A-89B5-95699E52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 September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D4AC8-B167-9644-ADE9-AB8491A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8DC45-A0CA-8942-A47D-6AF98C8A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5D84A22-F49C-2146-8784-102EDE3849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70614" y="1812925"/>
            <a:ext cx="5183186" cy="4351338"/>
          </a:xfrm>
        </p:spPr>
        <p:txBody>
          <a:bodyPr rIns="180000"/>
          <a:lstStyle>
            <a:lvl7pPr>
              <a:defRPr>
                <a:solidFill>
                  <a:schemeClr val="bg2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</p:spTree>
    <p:extLst>
      <p:ext uri="{BB962C8B-B14F-4D97-AF65-F5344CB8AC3E}">
        <p14:creationId xmlns:p14="http://schemas.microsoft.com/office/powerpoint/2010/main" val="1758535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da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C7A14BE-50F6-3F4F-A087-0A6349961A75}"/>
              </a:ext>
            </a:extLst>
          </p:cNvPr>
          <p:cNvSpPr/>
          <p:nvPr userDrawn="1"/>
        </p:nvSpPr>
        <p:spPr>
          <a:xfrm>
            <a:off x="0" y="476250"/>
            <a:ext cx="8723313" cy="5131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745D91-AF29-1646-8078-B3E85DC173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12373"/>
            <a:ext cx="7021513" cy="34888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 bearbeiten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1E020E-8111-EC48-816B-5E35F838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 September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8F0990-84A5-8340-8DD6-6B74A9F8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1B933A-87EF-2543-A2E2-140AB4EA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630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C7A14BE-50F6-3F4F-A087-0A6349961A75}"/>
              </a:ext>
            </a:extLst>
          </p:cNvPr>
          <p:cNvSpPr/>
          <p:nvPr userDrawn="1"/>
        </p:nvSpPr>
        <p:spPr>
          <a:xfrm>
            <a:off x="0" y="476250"/>
            <a:ext cx="8723313" cy="51315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745D91-AF29-1646-8078-B3E85DC173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0900" y="1812373"/>
            <a:ext cx="7008814" cy="34888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 bearbeiten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1E020E-8111-EC48-816B-5E35F838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 September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8F0990-84A5-8340-8DD6-6B74A9F8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1B933A-87EF-2543-A2E2-140AB4EA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037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392A9F8-2024-084D-8377-752D0BA3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 September 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D845ED-B7F2-3542-BAA4-BD6985C4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256ED5-1797-ED48-BA6D-FF960614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0332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3C6963-7017-444C-A785-825F6C800F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787250"/>
            <a:ext cx="9144000" cy="1826150"/>
          </a:xfrm>
        </p:spPr>
        <p:txBody>
          <a:bodyPr anchor="t" anchorCtr="0">
            <a:normAutofit/>
          </a:bodyPr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de-DE"/>
              <a:t>Zwischentitel-Slide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845D296-BDE0-684E-9A97-11A40946C5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429000"/>
            <a:ext cx="9144000" cy="27728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Rubrik bearbeiten</a:t>
            </a:r>
          </a:p>
        </p:txBody>
      </p:sp>
    </p:spTree>
    <p:extLst>
      <p:ext uri="{BB962C8B-B14F-4D97-AF65-F5344CB8AC3E}">
        <p14:creationId xmlns:p14="http://schemas.microsoft.com/office/powerpoint/2010/main" val="786071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698EA75-A81B-1248-8C69-D7B472EE7C9F}"/>
              </a:ext>
            </a:extLst>
          </p:cNvPr>
          <p:cNvSpPr/>
          <p:nvPr userDrawn="1"/>
        </p:nvSpPr>
        <p:spPr>
          <a:xfrm>
            <a:off x="0" y="0"/>
            <a:ext cx="10668000" cy="686963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FABF13-9E03-8D41-B93F-B2C5B7D77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6783"/>
            <a:ext cx="9829800" cy="84719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Ablauftitel ändern</a:t>
            </a:r>
          </a:p>
        </p:txBody>
      </p:sp>
      <p:sp>
        <p:nvSpPr>
          <p:cNvPr id="9" name="Tabellenplatzhalter 5">
            <a:extLst>
              <a:ext uri="{FF2B5EF4-FFF2-40B4-BE49-F238E27FC236}">
                <a16:creationId xmlns:a16="http://schemas.microsoft.com/office/drawing/2014/main" id="{00E91C16-A6AA-C54A-99F3-7F11B710FB7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808163"/>
            <a:ext cx="9829800" cy="4169303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Tabelle durch Klicken auf Symbol hinzufügen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4CBC6E36-5F77-E140-80EE-0B14E6B2F983}"/>
              </a:ext>
            </a:extLst>
          </p:cNvPr>
          <p:cNvCxnSpPr/>
          <p:nvPr userDrawn="1"/>
        </p:nvCxnSpPr>
        <p:spPr>
          <a:xfrm>
            <a:off x="0" y="6356350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13C00A-33AD-864C-94BD-14FDB8F3AE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78C7F33-D5B3-42EA-B38A-5F35B25C6A35}" type="datetime1">
              <a:rPr lang="de-DE" smtClean="0"/>
              <a:t>04.09.2025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6EEC60C-180A-2446-A7E5-03130581F7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CH"/>
              <a:t>kvlu.ch | Information Berufsbildner:innen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56A162C-922C-0B4E-91F5-90B4C88683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78BDB6C-7B10-224F-AD7C-BC0B7BD184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151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25E9A8-8B57-1142-A276-7A47F624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3429001"/>
            <a:ext cx="4572000" cy="2547730"/>
          </a:xfrm>
        </p:spPr>
        <p:txBody>
          <a:bodyPr>
            <a:normAutofit/>
          </a:bodyPr>
          <a:lstStyle>
            <a:lvl1pPr>
              <a:lnSpc>
                <a:spcPts val="5400"/>
              </a:lnSpc>
              <a:defRPr sz="4800"/>
            </a:lvl1pPr>
          </a:lstStyle>
          <a:p>
            <a:pPr lvl="0"/>
            <a:r>
              <a:rPr lang="de-DE"/>
              <a:t>«Quote»</a:t>
            </a:r>
          </a:p>
        </p:txBody>
      </p:sp>
    </p:spTree>
    <p:extLst>
      <p:ext uri="{BB962C8B-B14F-4D97-AF65-F5344CB8AC3E}">
        <p14:creationId xmlns:p14="http://schemas.microsoft.com/office/powerpoint/2010/main" val="1135536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6002E8C-F41C-494A-93FA-64050AAA45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25E9A8-8B57-1142-A276-7A47F624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3429001"/>
            <a:ext cx="4572000" cy="2547730"/>
          </a:xfrm>
        </p:spPr>
        <p:txBody>
          <a:bodyPr>
            <a:normAutofit/>
          </a:bodyPr>
          <a:lstStyle>
            <a:lvl1pPr>
              <a:lnSpc>
                <a:spcPts val="5400"/>
              </a:lnSpc>
              <a:defRPr sz="4800"/>
            </a:lvl1pPr>
          </a:lstStyle>
          <a:p>
            <a:pPr lvl="0"/>
            <a:r>
              <a:rPr lang="de-DE"/>
              <a:t>Titel über dem Bild</a:t>
            </a:r>
          </a:p>
        </p:txBody>
      </p:sp>
    </p:spTree>
    <p:extLst>
      <p:ext uri="{BB962C8B-B14F-4D97-AF65-F5344CB8AC3E}">
        <p14:creationId xmlns:p14="http://schemas.microsoft.com/office/powerpoint/2010/main" val="191900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86062-38C7-F44D-B656-EEC794B14B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1808163"/>
            <a:ext cx="5257800" cy="1562998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Dankes-Slide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4095EE-8A31-1F48-BFE4-97650F1508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429000"/>
            <a:ext cx="5257801" cy="2318648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DE"/>
              <a:t>Untertitel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AACB7F-715E-9B45-A20F-DF63D2067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 September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8E39E6-8B1C-0D4B-BE16-CBB81D37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EEB563-A65C-E940-83C3-73B97754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646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orient="horz" pos="38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5133" y="1219200"/>
            <a:ext cx="9753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fr-CH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14400" y="2743200"/>
            <a:ext cx="9753600" cy="3048000"/>
          </a:xfrm>
          <a:prstGeom prst="rect">
            <a:avLst/>
          </a:prstGeom>
        </p:spPr>
        <p:txBody>
          <a:bodyPr/>
          <a:lstStyle/>
          <a:p>
            <a:pPr lvl="0"/>
            <a:endParaRPr lang="fr-CH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472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FDEA9-E9EC-4C46-A189-EAAFF027E7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018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/>
          <p:cNvSpPr txBox="1">
            <a:spLocks/>
          </p:cNvSpPr>
          <p:nvPr/>
        </p:nvSpPr>
        <p:spPr>
          <a:xfrm>
            <a:off x="11264901" y="6467475"/>
            <a:ext cx="793751" cy="3190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A785C90-C1F9-4F28-8B97-29C89EF78F86}" type="slidenum">
              <a:rPr lang="de-DE" sz="1100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100">
              <a:solidFill>
                <a:schemeClr val="bg1"/>
              </a:solidFill>
            </a:endParaRPr>
          </a:p>
        </p:txBody>
      </p:sp>
      <p:sp>
        <p:nvSpPr>
          <p:cNvPr id="5" name="Datumsplatzhalter 13"/>
          <p:cNvSpPr txBox="1">
            <a:spLocks/>
          </p:cNvSpPr>
          <p:nvPr/>
        </p:nvSpPr>
        <p:spPr>
          <a:xfrm>
            <a:off x="330201" y="6419851"/>
            <a:ext cx="1155700" cy="3667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96D1A23-7D98-6349-B776-C5C9589EB4D1}" type="datetimeFigureOut">
              <a:rPr lang="de-DE" sz="1100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04.09.2025</a:t>
            </a:fld>
            <a:endParaRPr lang="de-DE" sz="1100">
              <a:solidFill>
                <a:srgbClr val="FFFFFF"/>
              </a:solidFill>
            </a:endParaRPr>
          </a:p>
        </p:txBody>
      </p:sp>
      <p:sp>
        <p:nvSpPr>
          <p:cNvPr id="6" name="Fußzeilenplatzhalter 4"/>
          <p:cNvSpPr txBox="1">
            <a:spLocks/>
          </p:cNvSpPr>
          <p:nvPr/>
        </p:nvSpPr>
        <p:spPr>
          <a:xfrm>
            <a:off x="1507067" y="6291263"/>
            <a:ext cx="1322917" cy="4127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100"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err="1"/>
              <a:t>www.kvlu.ch</a:t>
            </a:r>
            <a:endParaRPr lang="de-DE" sz="1100" b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58728"/>
            <a:ext cx="10972800" cy="650474"/>
          </a:xfrm>
          <a:prstGeom prst="rect">
            <a:avLst/>
          </a:prstGeom>
        </p:spPr>
        <p:txBody>
          <a:bodyPr/>
          <a:lstStyle>
            <a:lvl1pPr algn="l">
              <a:defRPr sz="3300" b="1" baseline="0">
                <a:solidFill>
                  <a:srgbClr val="285AA5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921920"/>
            <a:ext cx="10972800" cy="3249448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rgbClr val="285AA5"/>
                </a:solidFill>
              </a:defRPr>
            </a:lvl1pPr>
            <a:lvl2pPr>
              <a:defRPr sz="2300">
                <a:solidFill>
                  <a:srgbClr val="285AA5"/>
                </a:solidFill>
              </a:defRPr>
            </a:lvl2pPr>
            <a:lvl3pPr>
              <a:defRPr sz="2000">
                <a:solidFill>
                  <a:srgbClr val="285AA5"/>
                </a:solidFill>
              </a:defRPr>
            </a:lvl3pPr>
            <a:lvl4pPr>
              <a:defRPr sz="1800">
                <a:solidFill>
                  <a:srgbClr val="285AA5"/>
                </a:solidFill>
              </a:defRPr>
            </a:lvl4pPr>
            <a:lvl5pPr>
              <a:defRPr sz="1800">
                <a:solidFill>
                  <a:srgbClr val="285AA5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2432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3C6963-7017-444C-A785-825F6C800F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787250"/>
            <a:ext cx="9144000" cy="1826150"/>
          </a:xfrm>
        </p:spPr>
        <p:txBody>
          <a:bodyPr anchor="t" anchorCtr="0">
            <a:normAutofit/>
          </a:bodyPr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de-DE"/>
              <a:t>Zwischentitel-Slide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845D296-BDE0-684E-9A97-11A40946C5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429000"/>
            <a:ext cx="9144000" cy="27728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Rubrik bearbeiten</a:t>
            </a:r>
          </a:p>
        </p:txBody>
      </p:sp>
    </p:spTree>
    <p:extLst>
      <p:ext uri="{BB962C8B-B14F-4D97-AF65-F5344CB8AC3E}">
        <p14:creationId xmlns:p14="http://schemas.microsoft.com/office/powerpoint/2010/main" val="61980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698EA75-A81B-1248-8C69-D7B472EE7C9F}"/>
              </a:ext>
            </a:extLst>
          </p:cNvPr>
          <p:cNvSpPr/>
          <p:nvPr userDrawn="1"/>
        </p:nvSpPr>
        <p:spPr>
          <a:xfrm>
            <a:off x="0" y="0"/>
            <a:ext cx="10668000" cy="686963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FABF13-9E03-8D41-B93F-B2C5B7D77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6783"/>
            <a:ext cx="9829800" cy="84719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Ablauftitel ändern</a:t>
            </a:r>
          </a:p>
        </p:txBody>
      </p:sp>
      <p:sp>
        <p:nvSpPr>
          <p:cNvPr id="9" name="Tabellenplatzhalter 5">
            <a:extLst>
              <a:ext uri="{FF2B5EF4-FFF2-40B4-BE49-F238E27FC236}">
                <a16:creationId xmlns:a16="http://schemas.microsoft.com/office/drawing/2014/main" id="{00E91C16-A6AA-C54A-99F3-7F11B710FB7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808163"/>
            <a:ext cx="9829800" cy="4169303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4CBC6E36-5F77-E140-80EE-0B14E6B2F983}"/>
              </a:ext>
            </a:extLst>
          </p:cNvPr>
          <p:cNvCxnSpPr/>
          <p:nvPr userDrawn="1"/>
        </p:nvCxnSpPr>
        <p:spPr>
          <a:xfrm>
            <a:off x="0" y="6356350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13C00A-33AD-864C-94BD-14FDB8F3AE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5. September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6EEC60C-180A-2446-A7E5-03130581F7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kvlu.ch | Infoveranstaltung kv plus-Lehre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56A162C-922C-0B4E-91F5-90B4C88683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78BDB6C-7B10-224F-AD7C-BC0B7BD184C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A113280-9B88-CF7D-0559-1D5E726C46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799" y="3502799"/>
            <a:ext cx="2482723" cy="24827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B12AD20-753D-678E-2B2D-12065A36F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13" y="-881256"/>
            <a:ext cx="1779524" cy="17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54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25E9A8-8B57-1142-A276-7A47F624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3429001"/>
            <a:ext cx="4572000" cy="2547730"/>
          </a:xfrm>
        </p:spPr>
        <p:txBody>
          <a:bodyPr>
            <a:normAutofit/>
          </a:bodyPr>
          <a:lstStyle>
            <a:lvl1pPr>
              <a:lnSpc>
                <a:spcPts val="5400"/>
              </a:lnSpc>
              <a:defRPr sz="4800"/>
            </a:lvl1pPr>
          </a:lstStyle>
          <a:p>
            <a:pPr lvl="0"/>
            <a:r>
              <a:rPr lang="de-DE"/>
              <a:t>«Quote»</a:t>
            </a:r>
          </a:p>
        </p:txBody>
      </p:sp>
    </p:spTree>
    <p:extLst>
      <p:ext uri="{BB962C8B-B14F-4D97-AF65-F5344CB8AC3E}">
        <p14:creationId xmlns:p14="http://schemas.microsoft.com/office/powerpoint/2010/main" val="2223306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6002E8C-F41C-494A-93FA-64050AAA45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25E9A8-8B57-1142-A276-7A47F624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3429001"/>
            <a:ext cx="4572000" cy="2547730"/>
          </a:xfrm>
        </p:spPr>
        <p:txBody>
          <a:bodyPr>
            <a:normAutofit/>
          </a:bodyPr>
          <a:lstStyle>
            <a:lvl1pPr>
              <a:lnSpc>
                <a:spcPts val="5400"/>
              </a:lnSpc>
              <a:defRPr sz="4800"/>
            </a:lvl1pPr>
          </a:lstStyle>
          <a:p>
            <a:pPr lvl="0"/>
            <a:r>
              <a:rPr lang="de-DE"/>
              <a:t>Titel über dem Bild</a:t>
            </a:r>
          </a:p>
        </p:txBody>
      </p:sp>
    </p:spTree>
    <p:extLst>
      <p:ext uri="{BB962C8B-B14F-4D97-AF65-F5344CB8AC3E}">
        <p14:creationId xmlns:p14="http://schemas.microsoft.com/office/powerpoint/2010/main" val="3803009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104103-1950-4D48-95A7-3D0F02502C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Titel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745D91-AF29-1646-8078-B3E85DC173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12373"/>
            <a:ext cx="10515600" cy="4351338"/>
          </a:xfrm>
        </p:spPr>
        <p:txBody>
          <a:bodyPr/>
          <a:lstStyle>
            <a:lvl2pPr>
              <a:lnSpc>
                <a:spcPts val="3000"/>
              </a:lnSpc>
              <a:defRPr/>
            </a:lvl2pPr>
            <a:lvl5pPr>
              <a:lnSpc>
                <a:spcPts val="2600"/>
              </a:lnSpc>
              <a:defRPr/>
            </a:lvl5pPr>
          </a:lstStyle>
          <a:p>
            <a:pPr lvl="0"/>
            <a:r>
              <a:rPr lang="de-DE"/>
              <a:t>Text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1E020E-8111-EC48-816B-5E35F838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 September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8F0990-84A5-8340-8DD6-6B74A9F8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1B933A-87EF-2543-A2E2-140AB4EA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00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Slid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7684-FCB7-5B43-A13C-DCE635EA6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7397"/>
            <a:ext cx="10515600" cy="1180272"/>
          </a:xfrm>
        </p:spPr>
        <p:txBody>
          <a:bodyPr/>
          <a:lstStyle/>
          <a:p>
            <a:r>
              <a:rPr lang="de-DE"/>
              <a:t>Titel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3DBBA6-120C-864A-89B5-95699E52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 September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D4AC8-B167-9644-ADE9-AB8491A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8DC45-A0CA-8942-A47D-6AF98C8A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105A901-B674-4B41-A6AB-869269226F3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08163"/>
            <a:ext cx="5257800" cy="4356100"/>
          </a:xfrm>
        </p:spPr>
        <p:txBody>
          <a:bodyPr rIns="180000"/>
          <a:lstStyle>
            <a:lvl7pPr>
              <a:defRPr>
                <a:solidFill>
                  <a:schemeClr val="bg2"/>
                </a:solidFill>
              </a:defRPr>
            </a:lvl7pPr>
          </a:lstStyle>
          <a:p>
            <a:pPr lvl="0"/>
            <a:r>
              <a:rPr lang="de-DE"/>
              <a:t>Text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6E3E5141-F851-3840-8C0C-FEEA8F1277C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1808163"/>
            <a:ext cx="5256213" cy="4356100"/>
          </a:xfrm>
        </p:spPr>
        <p:txBody>
          <a:bodyPr/>
          <a:lstStyle>
            <a:lvl7pPr>
              <a:defRPr>
                <a:solidFill>
                  <a:schemeClr val="bg2"/>
                </a:solidFill>
              </a:defRPr>
            </a:lvl7pPr>
          </a:lstStyle>
          <a:p>
            <a:pPr lvl="0"/>
            <a:r>
              <a:rPr lang="de-DE"/>
              <a:t>Text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</p:spTree>
    <p:extLst>
      <p:ext uri="{BB962C8B-B14F-4D97-AF65-F5344CB8AC3E}">
        <p14:creationId xmlns:p14="http://schemas.microsoft.com/office/powerpoint/2010/main" val="152867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Slid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7684-FCB7-5B43-A13C-DCE635EA6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7397"/>
            <a:ext cx="10515600" cy="1180272"/>
          </a:xfrm>
        </p:spPr>
        <p:txBody>
          <a:bodyPr/>
          <a:lstStyle/>
          <a:p>
            <a:r>
              <a:rPr lang="de-DE"/>
              <a:t>Titel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4B296C-5273-614A-B798-BB599593964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12373"/>
            <a:ext cx="3494088" cy="4351338"/>
          </a:xfrm>
        </p:spPr>
        <p:txBody>
          <a:bodyPr rIns="180000"/>
          <a:lstStyle/>
          <a:p>
            <a:pPr lvl="0"/>
            <a:r>
              <a:rPr lang="de-DE"/>
              <a:t>Text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2DA98A-8A11-AF41-BB78-D8A95857CD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32288" y="1812373"/>
            <a:ext cx="3527426" cy="4351338"/>
          </a:xfrm>
        </p:spPr>
        <p:txBody>
          <a:bodyPr rIns="180000"/>
          <a:lstStyle/>
          <a:p>
            <a:pPr lvl="0"/>
            <a:r>
              <a:rPr lang="de-DE"/>
              <a:t>Text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3DBBA6-120C-864A-89B5-95699E52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 September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D4AC8-B167-9644-ADE9-AB8491A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8DC45-A0CA-8942-A47D-6AF98C8A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28CE3AE3-87BB-EC42-A378-446343F4ED9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859713" y="1808163"/>
            <a:ext cx="3494087" cy="4355548"/>
          </a:xfrm>
        </p:spPr>
        <p:txBody>
          <a:bodyPr/>
          <a:lstStyle/>
          <a:p>
            <a:pPr lvl="0"/>
            <a:r>
              <a:rPr lang="de-DE"/>
              <a:t>Text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</p:txBody>
      </p:sp>
    </p:spTree>
    <p:extLst>
      <p:ext uri="{BB962C8B-B14F-4D97-AF65-F5344CB8AC3E}">
        <p14:creationId xmlns:p14="http://schemas.microsoft.com/office/powerpoint/2010/main" val="238799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5EB53C9-F52B-5648-817E-48F5CF940765}"/>
              </a:ext>
            </a:extLst>
          </p:cNvPr>
          <p:cNvSpPr/>
          <p:nvPr userDrawn="1"/>
        </p:nvSpPr>
        <p:spPr>
          <a:xfrm>
            <a:off x="0" y="0"/>
            <a:ext cx="10668000" cy="686963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6EAC369-2C90-1745-904B-F75D83AA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5197"/>
            <a:ext cx="7958138" cy="8371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B96892-557C-AF43-91ED-9F1964531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79581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CB136AA7-596E-F840-8B0A-C1956CA4AEC8}"/>
              </a:ext>
            </a:extLst>
          </p:cNvPr>
          <p:cNvCxnSpPr/>
          <p:nvPr userDrawn="1"/>
        </p:nvCxnSpPr>
        <p:spPr>
          <a:xfrm>
            <a:off x="0" y="6356350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3CA853-7EA0-3A48-A40E-A0ED91FC3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56350"/>
            <a:ext cx="4114800" cy="5132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de-DE"/>
              <a:t>kvlu.ch | Infoveranstaltung kv plus-Lehre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E31FAE1-BBA7-7B44-856C-92DE5058DA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56350"/>
            <a:ext cx="2743200" cy="513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de-DE"/>
              <a:t>5. September 2023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378888-F1D3-A14F-9D13-CC5167A3B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5132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3"/>
                </a:solidFill>
              </a:defRPr>
            </a:lvl1pPr>
          </a:lstStyle>
          <a:p>
            <a:fld id="{578BDB6C-7B10-224F-AD7C-BC0B7BD184C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C60A184-FD63-9EDA-A881-9ACE2761FF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0536" y="475198"/>
            <a:ext cx="1080120" cy="230922"/>
          </a:xfrm>
          <a:prstGeom prst="rect">
            <a:avLst/>
          </a:prstGeom>
        </p:spPr>
      </p:pic>
      <p:pic>
        <p:nvPicPr>
          <p:cNvPr id="12" name="Grafik 1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4B0C265-85D3-E14A-FCB3-7C0C567E11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00" y="475200"/>
            <a:ext cx="2074819" cy="4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4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20" baseline="0">
          <a:solidFill>
            <a:schemeClr val="bg1"/>
          </a:solidFill>
          <a:latin typeface="+mn-lt"/>
          <a:ea typeface="+mn-ea"/>
          <a:cs typeface="+mn-cs"/>
        </a:defRPr>
      </a:lvl1pPr>
      <a:lvl2pPr marL="447675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 spc="20" baseline="0">
          <a:solidFill>
            <a:schemeClr val="bg1"/>
          </a:solidFill>
          <a:latin typeface="+mn-lt"/>
          <a:ea typeface="+mn-ea"/>
          <a:cs typeface="+mn-cs"/>
        </a:defRPr>
      </a:lvl2pPr>
      <a:lvl3pPr marL="668338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 spc="20" baseline="0">
          <a:solidFill>
            <a:schemeClr val="bg1"/>
          </a:solidFill>
          <a:latin typeface="+mn-lt"/>
          <a:ea typeface="+mn-ea"/>
          <a:cs typeface="+mn-cs"/>
        </a:defRPr>
      </a:lvl3pPr>
      <a:lvl4pPr marL="89058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 spc="20" baseline="0">
          <a:solidFill>
            <a:schemeClr val="bg1"/>
          </a:solidFill>
          <a:latin typeface="+mn-lt"/>
          <a:ea typeface="+mn-ea"/>
          <a:cs typeface="+mn-cs"/>
        </a:defRPr>
      </a:lvl4pPr>
      <a:lvl5pPr marL="1111250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 spc="2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pos="2139" userDrawn="1">
          <p15:clr>
            <a:srgbClr val="F26B43"/>
          </p15:clr>
        </p15:guide>
        <p15:guide id="6" pos="5541" userDrawn="1">
          <p15:clr>
            <a:srgbClr val="F26B43"/>
          </p15:clr>
        </p15:guide>
        <p15:guide id="7" orient="horz" pos="1139" userDrawn="1">
          <p15:clr>
            <a:srgbClr val="F26B43"/>
          </p15:clr>
        </p15:guide>
        <p15:guide id="8" orient="horz" pos="618" userDrawn="1">
          <p15:clr>
            <a:srgbClr val="F26B43"/>
          </p15:clr>
        </p15:guide>
        <p15:guide id="9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1F23C71-977C-AA42-A828-1F753468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783"/>
            <a:ext cx="10515600" cy="84719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6F9A46-D541-E84E-8B94-66BFF1C58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8B0CB2F1-DFA6-CA49-99D3-428C4CC5F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56350"/>
            <a:ext cx="4114800" cy="5132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de-DE"/>
              <a:t>kvlu.ch | Infoveranstaltung kv plus-Lehre</a:t>
            </a:r>
          </a:p>
        </p:txBody>
      </p:sp>
      <p:sp>
        <p:nvSpPr>
          <p:cNvPr id="15" name="Datumsplatzhalter 5">
            <a:extLst>
              <a:ext uri="{FF2B5EF4-FFF2-40B4-BE49-F238E27FC236}">
                <a16:creationId xmlns:a16="http://schemas.microsoft.com/office/drawing/2014/main" id="{190EBD7D-6156-EA43-B9DC-BD5E90B53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56350"/>
            <a:ext cx="2743200" cy="513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de-DE"/>
              <a:t>5. September 2023</a:t>
            </a:r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1897836B-3883-7E42-B9E9-7AC44DD8D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5132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578BDB6C-7B10-224F-AD7C-BC0B7BD184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79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76" r:id="rId3"/>
    <p:sldLayoutId id="2147483675" r:id="rId4"/>
  </p:sldLayoutIdLst>
  <p:hf hd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 spc="20" baseline="0">
          <a:solidFill>
            <a:schemeClr val="tx1"/>
          </a:solidFill>
          <a:latin typeface="+mn-lt"/>
          <a:ea typeface="+mn-ea"/>
          <a:cs typeface="+mn-cs"/>
        </a:defRPr>
      </a:lvl1pPr>
      <a:lvl2pPr marL="227013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668338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 spc="20" baseline="0">
          <a:solidFill>
            <a:schemeClr val="tx1"/>
          </a:solidFill>
          <a:latin typeface="+mn-lt"/>
          <a:ea typeface="+mn-ea"/>
          <a:cs typeface="+mn-cs"/>
        </a:defRPr>
      </a:lvl4pPr>
      <a:lvl5pPr marL="89058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113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3DB089B-F5B5-454F-9878-64EC5F6B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77"/>
            <a:ext cx="10515600" cy="1180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Übertitel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CD7EFB-7DAC-1946-9A12-C2EBFC334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12373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Zwischentitel</a:t>
            </a:r>
          </a:p>
          <a:p>
            <a:pPr lvl="1"/>
            <a:r>
              <a:rPr lang="de-DE"/>
              <a:t>Lauftext </a:t>
            </a:r>
            <a:r>
              <a:rPr lang="de-DE" err="1"/>
              <a:t>gross</a:t>
            </a:r>
            <a:endParaRPr lang="de-DE"/>
          </a:p>
          <a:p>
            <a:pPr lvl="2"/>
            <a:r>
              <a:rPr lang="de-DE"/>
              <a:t>Aufzählung</a:t>
            </a:r>
          </a:p>
          <a:p>
            <a:pPr lvl="3"/>
            <a:r>
              <a:rPr lang="de-DE"/>
              <a:t>Aufzählung 2. Ebene</a:t>
            </a:r>
          </a:p>
          <a:p>
            <a:pPr lvl="4"/>
            <a:r>
              <a:rPr lang="de-DE"/>
              <a:t>Aufzählung 3. Ebene</a:t>
            </a:r>
          </a:p>
          <a:p>
            <a:pPr lvl="5"/>
            <a:r>
              <a:rPr lang="de-DE"/>
              <a:t>Aufzählung 4. Ebene</a:t>
            </a:r>
          </a:p>
          <a:p>
            <a:pPr lvl="6"/>
            <a:r>
              <a:rPr lang="de-DE"/>
              <a:t>Randnotizen</a:t>
            </a:r>
          </a:p>
          <a:p>
            <a:pPr lvl="7"/>
            <a:r>
              <a:rPr lang="de-DE" err="1"/>
              <a:t>Boxtext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5C49C0-A42A-5B49-AA86-A19F598C2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57601"/>
            <a:ext cx="2743200" cy="50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de-DE"/>
              <a:t>5. September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82838A-62BB-DD46-97A5-1A4F4F8C5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57600"/>
            <a:ext cx="3023221" cy="50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de-DE"/>
              <a:t>kvlu.ch | Infoveranstaltung kv plus-Lehre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78D5E7-2374-9C48-868B-6F092CF29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7600"/>
            <a:ext cx="2743200" cy="50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3"/>
                </a:solidFill>
              </a:defRPr>
            </a:lvl1pPr>
          </a:lstStyle>
          <a:p>
            <a:fld id="{1EB95A3F-C21F-9146-8FF3-676304E4AFA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B7336850-BD16-F048-97EC-5E94BF4E0D9E}"/>
              </a:ext>
            </a:extLst>
          </p:cNvPr>
          <p:cNvCxnSpPr/>
          <p:nvPr userDrawn="1"/>
        </p:nvCxnSpPr>
        <p:spPr>
          <a:xfrm>
            <a:off x="0" y="6357600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09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9" r:id="rId3"/>
    <p:sldLayoutId id="2147483680" r:id="rId4"/>
    <p:sldLayoutId id="2147483673" r:id="rId5"/>
    <p:sldLayoutId id="2147483677" r:id="rId6"/>
    <p:sldLayoutId id="2147483681" r:id="rId7"/>
    <p:sldLayoutId id="2147483682" r:id="rId8"/>
    <p:sldLayoutId id="2147483670" r:id="rId9"/>
  </p:sldLayoutIdLst>
  <p:hf hd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200"/>
        </a:lnSpc>
        <a:spcBef>
          <a:spcPts val="1000"/>
        </a:spcBef>
        <a:buFont typeface="Systemschrift Normal"/>
        <a:buNone/>
        <a:defRPr sz="2800" b="1" kern="1200" spc="20" baseline="0">
          <a:solidFill>
            <a:schemeClr val="tx1"/>
          </a:solidFill>
          <a:latin typeface="+mn-lt"/>
          <a:ea typeface="+mn-ea"/>
          <a:cs typeface="+mn-cs"/>
        </a:defRPr>
      </a:lvl1pPr>
      <a:lvl2pPr marL="6350" indent="0" algn="l" defTabSz="914400" rtl="0" eaLnBrk="1" latinLnBrk="0" hangingPunct="1">
        <a:lnSpc>
          <a:spcPts val="3000"/>
        </a:lnSpc>
        <a:spcBef>
          <a:spcPts val="500"/>
        </a:spcBef>
        <a:buFont typeface="Systemschrift Normal"/>
        <a:buNone/>
        <a:tabLst/>
        <a:defRPr sz="2400" kern="1200" spc="2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12738" indent="-306388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490538" indent="-220663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 spc="20" baseline="0">
          <a:solidFill>
            <a:schemeClr val="tx1"/>
          </a:solidFill>
          <a:latin typeface="+mj-lt"/>
          <a:ea typeface="+mn-ea"/>
          <a:cs typeface="+mn-cs"/>
        </a:defRPr>
      </a:lvl4pPr>
      <a:lvl5pPr marL="712788" indent="-220663" algn="l" defTabSz="914400" rtl="0" eaLnBrk="1" latinLnBrk="0" hangingPunct="1">
        <a:lnSpc>
          <a:spcPts val="2600"/>
        </a:lnSpc>
        <a:spcBef>
          <a:spcPts val="500"/>
        </a:spcBef>
        <a:buFont typeface="Arial" panose="020B0604020202020204" pitchFamily="34" charset="0"/>
        <a:buChar char="•"/>
        <a:tabLst/>
        <a:defRPr lang="de-DE" sz="1800" b="0" i="0" kern="1200" spc="20" baseline="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38213" indent="-220663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 spc="20" baseline="0">
          <a:solidFill>
            <a:schemeClr val="tx1"/>
          </a:solidFill>
          <a:latin typeface="+mn-lt"/>
          <a:ea typeface="+mn-ea"/>
          <a:cs typeface="+mn-cs"/>
        </a:defRPr>
      </a:lvl6pPr>
      <a:lvl7pPr marL="6350" indent="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None/>
        <a:tabLst/>
        <a:defRPr sz="2000" kern="1200" spc="20" baseline="0">
          <a:solidFill>
            <a:schemeClr val="bg2"/>
          </a:solidFill>
          <a:latin typeface="+mn-lt"/>
          <a:ea typeface="+mn-ea"/>
          <a:cs typeface="+mn-cs"/>
        </a:defRPr>
      </a:lvl7pPr>
      <a:lvl8pPr marL="6350" indent="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None/>
        <a:tabLst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C35EA4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C35EA4"/>
          </p15:clr>
        </p15:guide>
        <p15:guide id="4" orient="horz" pos="2160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  <p15:guide id="8" pos="5495" userDrawn="1">
          <p15:clr>
            <a:srgbClr val="C35EA4"/>
          </p15:clr>
        </p15:guide>
        <p15:guide id="9" pos="2185" userDrawn="1">
          <p15:clr>
            <a:srgbClr val="C35EA4"/>
          </p15:clr>
        </p15:guide>
        <p15:guide id="20" pos="4951" userDrawn="1">
          <p15:clr>
            <a:srgbClr val="5ACBF0"/>
          </p15:clr>
        </p15:guide>
        <p15:guide id="21" pos="2729" userDrawn="1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1F23C71-977C-AA42-A828-1F753468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783"/>
            <a:ext cx="10515600" cy="84719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6F9A46-D541-E84E-8B94-66BFF1C58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8B0CB2F1-DFA6-CA49-99D3-428C4CC5F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56350"/>
            <a:ext cx="4114800" cy="5132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de-CH"/>
              <a:t>kvlu.ch | Information Berufsbildner:innen</a:t>
            </a:r>
            <a:endParaRPr lang="de-DE"/>
          </a:p>
        </p:txBody>
      </p:sp>
      <p:sp>
        <p:nvSpPr>
          <p:cNvPr id="15" name="Datumsplatzhalter 5">
            <a:extLst>
              <a:ext uri="{FF2B5EF4-FFF2-40B4-BE49-F238E27FC236}">
                <a16:creationId xmlns:a16="http://schemas.microsoft.com/office/drawing/2014/main" id="{190EBD7D-6156-EA43-B9DC-BD5E90B53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56350"/>
            <a:ext cx="2743200" cy="513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006EA964-E93C-47E9-BD49-6EF28F170354}" type="datetime1">
              <a:rPr lang="de-DE" smtClean="0"/>
              <a:t>04.09.2025</a:t>
            </a:fld>
            <a:endParaRPr lang="de-DE"/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1897836B-3883-7E42-B9E9-7AC44DD8D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5132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578BDB6C-7B10-224F-AD7C-BC0B7BD184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99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719" r:id="rId5"/>
    <p:sldLayoutId id="2147483733" r:id="rId6"/>
  </p:sldLayoutIdLst>
  <p:hf hdr="0" ft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 spc="20" baseline="0">
          <a:solidFill>
            <a:schemeClr val="tx1"/>
          </a:solidFill>
          <a:latin typeface="+mn-lt"/>
          <a:ea typeface="+mn-ea"/>
          <a:cs typeface="+mn-cs"/>
        </a:defRPr>
      </a:lvl1pPr>
      <a:lvl2pPr marL="227013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668338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 spc="20" baseline="0">
          <a:solidFill>
            <a:schemeClr val="tx1"/>
          </a:solidFill>
          <a:latin typeface="+mn-lt"/>
          <a:ea typeface="+mn-ea"/>
          <a:cs typeface="+mn-cs"/>
        </a:defRPr>
      </a:lvl4pPr>
      <a:lvl5pPr marL="89058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www.movetia.ch/ueber-un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vlu.ch/berufsfachschule/bildungsangebot/kv-plus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32B0-8FF4-C44D-90B5-887DFE60C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429000"/>
            <a:ext cx="6180667" cy="1351331"/>
          </a:xfrm>
        </p:spPr>
        <p:txBody>
          <a:bodyPr/>
          <a:lstStyle/>
          <a:p>
            <a:r>
              <a:rPr lang="de-DE" sz="3600"/>
              <a:t>Starker Bildungspartner in der Zentralschweiz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8B85CE-41CE-0248-96BC-19E4F3CD1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5104181"/>
            <a:ext cx="6180667" cy="764434"/>
          </a:xfrm>
        </p:spPr>
        <p:txBody>
          <a:bodyPr/>
          <a:lstStyle/>
          <a:p>
            <a:r>
              <a:rPr lang="de-CH"/>
              <a:t>Die Berufslehre für Sie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0C259E-4598-4445-99B0-C2EC47F8E6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803AF6-8592-4211-A362-A0D06034DEE4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53BE95-5E1D-ED4B-834A-41661F034F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23BDFBA-29D9-8245-982A-3C084AA79A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1</a:t>
            </a:fld>
            <a:endParaRPr lang="de-DE"/>
          </a:p>
        </p:txBody>
      </p:sp>
      <p:pic>
        <p:nvPicPr>
          <p:cNvPr id="15" name="Inhaltsplatzhalter 14" descr="Ein Bild, das Person, drinnen, Personen enthält.&#10;&#10;Automatisch generierte Beschreibung">
            <a:extLst>
              <a:ext uri="{FF2B5EF4-FFF2-40B4-BE49-F238E27FC236}">
                <a16:creationId xmlns:a16="http://schemas.microsoft.com/office/drawing/2014/main" id="{2AE46C1C-60B3-2C07-D49E-C60918535EF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4"/>
          <a:stretch/>
        </p:blipFill>
        <p:spPr>
          <a:xfrm>
            <a:off x="7018867" y="981075"/>
            <a:ext cx="6330586" cy="4824413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073D4A3-6932-C2DE-C0D8-41B0C42134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729" y="4078799"/>
            <a:ext cx="2482723" cy="248272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66BD94C-22F4-92FC-6B7C-E6B5C34BE8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799" y="712800"/>
            <a:ext cx="2080895" cy="208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0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95AA362-50AE-AC84-3A46-D00EF6FDF9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799" y="3502799"/>
            <a:ext cx="2482723" cy="2482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7E50B8-6C0F-3241-BDC9-2B07EE62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786" y="535984"/>
            <a:ext cx="10515600" cy="1180272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</a:rPr>
              <a:t>Herausforderungen</a:t>
            </a:r>
            <a:r>
              <a:rPr lang="de-DE" dirty="0"/>
              <a:t> der kv plus Lehre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E85FF-C041-FD4B-95BC-90F804AF3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925"/>
            <a:ext cx="7418040" cy="4351338"/>
          </a:xfrm>
        </p:spPr>
        <p:txBody>
          <a:bodyPr>
            <a:normAutofit/>
          </a:bodyPr>
          <a:lstStyle/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b="1"/>
              <a:t>Lösungsorientiert</a:t>
            </a:r>
            <a:r>
              <a:rPr lang="de-DE"/>
              <a:t> und </a:t>
            </a:r>
            <a:r>
              <a:rPr lang="de-DE" b="1"/>
              <a:t>selbstständig</a:t>
            </a:r>
            <a:br>
              <a:rPr lang="de-DE" b="1"/>
            </a:br>
            <a:r>
              <a:rPr lang="de-DE" b="1">
                <a:sym typeface="Wingdings" panose="05000000000000000000" pitchFamily="2" charset="2"/>
              </a:rPr>
              <a:t> </a:t>
            </a:r>
            <a:r>
              <a:rPr lang="de-DE"/>
              <a:t>Herausforderungen kreativ angehen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b="1"/>
              <a:t>Organisatorische Umstellungen </a:t>
            </a:r>
            <a:r>
              <a:rPr lang="de-DE"/>
              <a:t>im Betrieb</a:t>
            </a:r>
            <a:br>
              <a:rPr lang="de-DE"/>
            </a:br>
            <a:r>
              <a:rPr lang="de-DE">
                <a:sym typeface="Wingdings" panose="05000000000000000000" pitchFamily="2" charset="2"/>
              </a:rPr>
              <a:t> Sie fehlen während einem Jahr</a:t>
            </a:r>
            <a:r>
              <a:rPr lang="de-DE"/>
              <a:t> 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/>
              <a:t>Kein oder wenig Lohn während dem „3. Jahr“</a:t>
            </a:r>
            <a:br>
              <a:rPr lang="de-DE"/>
            </a:br>
            <a:r>
              <a:rPr lang="de-DE">
                <a:sym typeface="Wingdings" panose="05000000000000000000" pitchFamily="2" charset="2"/>
              </a:rPr>
              <a:t> </a:t>
            </a:r>
            <a:r>
              <a:rPr lang="de-DE"/>
              <a:t>Kein Verdienst im Irlandaufenthalt</a:t>
            </a:r>
            <a:br>
              <a:rPr lang="de-DE"/>
            </a:br>
            <a:r>
              <a:rPr lang="de-DE">
                <a:sym typeface="Wingdings" panose="05000000000000000000" pitchFamily="2" charset="2"/>
              </a:rPr>
              <a:t> nur wenig Verdienst in Frankreich</a:t>
            </a:r>
            <a:endParaRPr lang="de-DE"/>
          </a:p>
          <a:p>
            <a:pPr lvl="1"/>
            <a:endParaRPr lang="de-DE"/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B481DB5A-A655-9240-B14F-1B7F5A8C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9D2-CD9A-4B1C-93B2-54EB237E8CB5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7DC6A8E5-4FF4-004D-A961-19A3A0DC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32A09447-2107-204A-9E57-D8034750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10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87BF532-7C12-934A-0C76-C88E01F3A2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13" y="-881256"/>
            <a:ext cx="1779524" cy="17795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939C184-F359-37AD-6417-021DB6B9B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991" y="2983599"/>
            <a:ext cx="3872610" cy="38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EEDBF-4D1A-9744-BD04-B3C871DB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77"/>
            <a:ext cx="10515600" cy="1180272"/>
          </a:xfrm>
        </p:spPr>
        <p:txBody>
          <a:bodyPr anchor="t">
            <a:normAutofit/>
          </a:bodyPr>
          <a:lstStyle/>
          <a:p>
            <a:r>
              <a:rPr lang="de-DE"/>
              <a:t>kv plus Lehre</a:t>
            </a:r>
          </a:p>
        </p:txBody>
      </p:sp>
      <p:pic>
        <p:nvPicPr>
          <p:cNvPr id="5" name="Grafik 4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D5AD7A71-36C1-ACB6-DCD4-AF7710E76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45" y="1777912"/>
            <a:ext cx="8449200" cy="4351338"/>
          </a:xfrm>
          <a:prstGeom prst="rect">
            <a:avLst/>
          </a:prstGeom>
          <a:noFill/>
        </p:spPr>
      </p:pic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4FBEDC36-EA9F-304D-9154-13563B86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7601"/>
            <a:ext cx="2743200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35EDAA0-759C-4836-B573-D6010F572C9E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28144118-BE0A-0E4F-B988-1037ABE7F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6357600"/>
            <a:ext cx="3023221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kvlu.ch | Infoveranstaltung kv plus-Lehre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87AD516-6773-8746-ACB7-86C12E2F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600"/>
            <a:ext cx="2743200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EB95A3F-C21F-9146-8FF3-676304E4AFA3}" type="slidenum">
              <a:rPr lang="de-DE" smtClean="0"/>
              <a:pPr>
                <a:spcAft>
                  <a:spcPts val="600"/>
                </a:spcAft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4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4A18C26D-8E11-924A-AFB5-30A59F8126C7}"/>
              </a:ext>
            </a:extLst>
          </p:cNvPr>
          <p:cNvSpPr/>
          <p:nvPr/>
        </p:nvSpPr>
        <p:spPr>
          <a:xfrm>
            <a:off x="6172201" y="1809750"/>
            <a:ext cx="5180013" cy="37794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2408F54-AC3F-0041-9673-C72C79DC6D1F}"/>
              </a:ext>
            </a:extLst>
          </p:cNvPr>
          <p:cNvSpPr/>
          <p:nvPr/>
        </p:nvSpPr>
        <p:spPr>
          <a:xfrm>
            <a:off x="849184" y="1808163"/>
            <a:ext cx="5180013" cy="37794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7834A1-B884-694E-8E0B-B48F3497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397"/>
            <a:ext cx="10515600" cy="1180272"/>
          </a:xfrm>
        </p:spPr>
        <p:txBody>
          <a:bodyPr/>
          <a:lstStyle/>
          <a:p>
            <a:r>
              <a:rPr lang="de-DE"/>
              <a:t>Auslandaufenthalte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52C02D1-D45B-F945-9EC9-D69C2123EA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623518"/>
            <a:ext cx="5257800" cy="2749698"/>
          </a:xfrm>
        </p:spPr>
        <p:txBody>
          <a:bodyPr lIns="360000" rIns="360000"/>
          <a:lstStyle/>
          <a:p>
            <a:pPr marL="349250" lvl="7" indent="-342900">
              <a:spcBef>
                <a:spcPts val="1200"/>
              </a:spcBef>
              <a:buFontTx/>
              <a:buChar char="-"/>
            </a:pPr>
            <a:r>
              <a:rPr lang="de-DE"/>
              <a:t>2 Wochen Sprachtraining in einer Sprachschule als </a:t>
            </a:r>
            <a:r>
              <a:rPr lang="de-DE" err="1"/>
              <a:t>brush-up</a:t>
            </a:r>
            <a:endParaRPr lang="de-DE"/>
          </a:p>
          <a:p>
            <a:pPr marL="349250" lvl="7" indent="-342900">
              <a:spcBef>
                <a:spcPts val="1200"/>
              </a:spcBef>
              <a:buFontTx/>
              <a:buChar char="-"/>
            </a:pPr>
            <a:r>
              <a:rPr lang="de-DE"/>
              <a:t>5 Monate Praktikum in einem Betrieb</a:t>
            </a:r>
          </a:p>
          <a:p>
            <a:pPr marL="349250" lvl="7" indent="-342900">
              <a:spcBef>
                <a:spcPts val="1200"/>
              </a:spcBef>
              <a:buFontTx/>
              <a:buChar char="-"/>
            </a:pPr>
            <a:r>
              <a:rPr lang="de-DE"/>
              <a:t>2 Wochen Ferien</a:t>
            </a:r>
          </a:p>
          <a:p>
            <a:pPr marL="349250" lvl="7" indent="-342900">
              <a:spcBef>
                <a:spcPts val="1200"/>
              </a:spcBef>
              <a:buFontTx/>
              <a:buChar char="-"/>
            </a:pPr>
            <a:r>
              <a:rPr lang="de-DE"/>
              <a:t>1x wöchentlich Sprachunterricht – Hinführen auf ein Diplom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F4DC6A-20B9-4142-BD4F-C4923CF31F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1782" y="2623516"/>
            <a:ext cx="5256213" cy="2973277"/>
          </a:xfrm>
        </p:spPr>
        <p:txBody>
          <a:bodyPr lIns="360000" rIns="360000"/>
          <a:lstStyle/>
          <a:p>
            <a:pPr marL="349250" lvl="7" indent="-342900">
              <a:spcBef>
                <a:spcPts val="1200"/>
              </a:spcBef>
              <a:buFontTx/>
              <a:buChar char="-"/>
            </a:pPr>
            <a:r>
              <a:rPr lang="de-DE"/>
              <a:t>2 Wochen Sprachtraining in einer Sprachschule als </a:t>
            </a:r>
            <a:r>
              <a:rPr lang="de-DE" err="1"/>
              <a:t>brush-up</a:t>
            </a:r>
            <a:endParaRPr lang="de-DE"/>
          </a:p>
          <a:p>
            <a:pPr marL="349250" lvl="7" indent="-342900">
              <a:spcBef>
                <a:spcPts val="1200"/>
              </a:spcBef>
              <a:buFontTx/>
              <a:buChar char="-"/>
            </a:pPr>
            <a:r>
              <a:rPr lang="de-DE"/>
              <a:t>5 Monate Praktikum in einem Betrieb</a:t>
            </a:r>
          </a:p>
          <a:p>
            <a:pPr marL="349250" lvl="7" indent="-342900">
              <a:spcBef>
                <a:spcPts val="1200"/>
              </a:spcBef>
              <a:buFontTx/>
              <a:buChar char="-"/>
            </a:pPr>
            <a:r>
              <a:rPr lang="de-DE"/>
              <a:t>2 Wochen Ferien</a:t>
            </a:r>
          </a:p>
          <a:p>
            <a:pPr marL="349250" lvl="7" indent="-342900">
              <a:spcBef>
                <a:spcPts val="1200"/>
              </a:spcBef>
              <a:buFontTx/>
              <a:buChar char="-"/>
            </a:pPr>
            <a:r>
              <a:rPr lang="de-DE"/>
              <a:t>1x wöchentlich Sprachunterricht – Hinführen auf ein Diplom</a:t>
            </a:r>
          </a:p>
        </p:txBody>
      </p:sp>
      <p:sp>
        <p:nvSpPr>
          <p:cNvPr id="29" name="Datumsplatzhalter 28">
            <a:extLst>
              <a:ext uri="{FF2B5EF4-FFF2-40B4-BE49-F238E27FC236}">
                <a16:creationId xmlns:a16="http://schemas.microsoft.com/office/drawing/2014/main" id="{C9F57BAF-720D-0D4D-8D6E-BC7A7B21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C416-64DE-4665-8DF1-2D9486DDDCC2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30" name="Fußzeilenplatzhalter 29">
            <a:extLst>
              <a:ext uri="{FF2B5EF4-FFF2-40B4-BE49-F238E27FC236}">
                <a16:creationId xmlns:a16="http://schemas.microsoft.com/office/drawing/2014/main" id="{10B134AE-C7F7-6940-A6F8-9844261C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31" name="Foliennummernplatzhalter 30">
            <a:extLst>
              <a:ext uri="{FF2B5EF4-FFF2-40B4-BE49-F238E27FC236}">
                <a16:creationId xmlns:a16="http://schemas.microsoft.com/office/drawing/2014/main" id="{FC52160F-8BCC-124B-A7A4-509F4478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12</a:t>
            </a:fld>
            <a:endParaRPr lang="de-DE"/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97678159-99D2-68DF-945C-19370926B5C9}"/>
              </a:ext>
            </a:extLst>
          </p:cNvPr>
          <p:cNvSpPr txBox="1">
            <a:spLocks/>
          </p:cNvSpPr>
          <p:nvPr/>
        </p:nvSpPr>
        <p:spPr>
          <a:xfrm>
            <a:off x="839788" y="2060849"/>
            <a:ext cx="1727820" cy="369331"/>
          </a:xfrm>
          <a:prstGeom prst="rect">
            <a:avLst/>
          </a:prstGeom>
        </p:spPr>
        <p:txBody>
          <a:bodyPr vert="horz" lIns="360000" tIns="0" rIns="360000" bIns="0" rtlCol="0">
            <a:no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Systemschrift Normal"/>
              <a:buNone/>
              <a:defRPr sz="2800" b="1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Systemschrift Normal"/>
              <a:buNone/>
              <a:tabLst/>
              <a:defRPr sz="24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12738" indent="-306388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0538" indent="-220663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 spc="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12788" indent="-220663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lang="de-DE" sz="1800" b="0" i="0" kern="1200" spc="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38213" indent="-220663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5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 spc="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35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7"/>
            <a:r>
              <a:rPr lang="de-DE"/>
              <a:t>Irland</a:t>
            </a: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467C2A53-83D2-3F19-90C3-C07853E4148C}"/>
              </a:ext>
            </a:extLst>
          </p:cNvPr>
          <p:cNvSpPr txBox="1">
            <a:spLocks/>
          </p:cNvSpPr>
          <p:nvPr/>
        </p:nvSpPr>
        <p:spPr>
          <a:xfrm>
            <a:off x="6151782" y="2059145"/>
            <a:ext cx="4984778" cy="369331"/>
          </a:xfrm>
          <a:prstGeom prst="rect">
            <a:avLst/>
          </a:prstGeom>
        </p:spPr>
        <p:txBody>
          <a:bodyPr vert="horz" lIns="360000" tIns="0" rIns="360000" bIns="0" rtlCol="0">
            <a:no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Systemschrift Normal"/>
              <a:buNone/>
              <a:defRPr sz="2800" b="1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Systemschrift Normal"/>
              <a:buNone/>
              <a:tabLst/>
              <a:defRPr sz="24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12738" indent="-306388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0538" indent="-220663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 spc="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12788" indent="-220663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lang="de-DE" sz="1800" b="0" i="0" kern="1200" spc="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38213" indent="-220663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5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 spc="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35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7"/>
            <a:r>
              <a:rPr lang="de-DE"/>
              <a:t>Frankreich/ </a:t>
            </a:r>
            <a:r>
              <a:rPr lang="de-DE">
                <a:solidFill>
                  <a:srgbClr val="001B35"/>
                </a:solidFill>
              </a:rPr>
              <a:t>Welschland </a:t>
            </a:r>
            <a:r>
              <a:rPr lang="de-DE"/>
              <a:t>oder Italien</a:t>
            </a:r>
          </a:p>
        </p:txBody>
      </p:sp>
    </p:spTree>
    <p:extLst>
      <p:ext uri="{BB962C8B-B14F-4D97-AF65-F5344CB8AC3E}">
        <p14:creationId xmlns:p14="http://schemas.microsoft.com/office/powerpoint/2010/main" val="14012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5" grpId="0" build="p"/>
      <p:bldP spid="3" grpId="0" build="p"/>
      <p:bldP spid="7" grpId="0" build="p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F66AB3A-C003-7943-A273-20C16E033C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7938"/>
            <a:ext cx="2743200" cy="500062"/>
          </a:xfrm>
        </p:spPr>
        <p:txBody>
          <a:bodyPr/>
          <a:lstStyle/>
          <a:p>
            <a:fld id="{1EB95A3F-C21F-9146-8FF3-676304E4AFA3}" type="slidenum">
              <a:rPr lang="de-DE" smtClean="0"/>
              <a:t>13</a:t>
            </a:fld>
            <a:endParaRPr lang="de-DE"/>
          </a:p>
        </p:txBody>
      </p:sp>
      <p:pic>
        <p:nvPicPr>
          <p:cNvPr id="2050" name="Picture 2" descr="Generiertes Bild">
            <a:extLst>
              <a:ext uri="{FF2B5EF4-FFF2-40B4-BE49-F238E27FC236}">
                <a16:creationId xmlns:a16="http://schemas.microsoft.com/office/drawing/2014/main" id="{167DE1F3-2319-5C21-CB15-7DF882B76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D2966-C95B-8A8C-231B-86AE53FEB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8D6987F-F834-5443-265A-B7026754E0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799" y="3502799"/>
            <a:ext cx="2482723" cy="2482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08C8A1-1BFC-6225-00B0-36B4045D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912"/>
            <a:ext cx="10515600" cy="1180272"/>
          </a:xfrm>
        </p:spPr>
        <p:txBody>
          <a:bodyPr/>
          <a:lstStyle/>
          <a:p>
            <a:r>
              <a:rPr lang="de-DE"/>
              <a:t>Passt das kv plus zu mir? </a:t>
            </a:r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7D58196B-EE9A-104C-6915-EB31B095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3957-CDFD-48B7-B582-2CA996666727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9BBEFA6A-C6B6-51B2-B292-3000D7D4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F0B11CAA-422C-B532-DB65-52902AF3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14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9513A23-9413-AABC-869D-3CF89B2D22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13" y="-881256"/>
            <a:ext cx="1779524" cy="1779524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54DDA6F-26EC-658A-0D92-B3FBD44AD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CH" dirty="0"/>
              <a:t>Bei Abreise 17 Jahre alt 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CH" dirty="0"/>
              <a:t>KV Lehre EFZ (mit oder ohne BM) </a:t>
            </a:r>
          </a:p>
          <a:p>
            <a:pPr lvl="1">
              <a:spcBef>
                <a:spcPts val="1200"/>
              </a:spcBef>
            </a:pPr>
            <a:endParaRPr lang="de-CH" dirty="0"/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CH" dirty="0"/>
              <a:t>Betrieblich und schulisch engagiert und leistungsbereit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CH" dirty="0"/>
              <a:t>Im Verhalten und Umgang mit anderen einwandfrei </a:t>
            </a:r>
          </a:p>
          <a:p>
            <a:pPr lvl="1">
              <a:spcBef>
                <a:spcPts val="1200"/>
              </a:spcBef>
            </a:pPr>
            <a:endParaRPr lang="de-CH" dirty="0"/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endParaRPr lang="de-CH" dirty="0"/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endParaRPr lang="de-CH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8" name="Grafik 7" descr="Häkchen mit einfarbiger Füllung">
            <a:extLst>
              <a:ext uri="{FF2B5EF4-FFF2-40B4-BE49-F238E27FC236}">
                <a16:creationId xmlns:a16="http://schemas.microsoft.com/office/drawing/2014/main" id="{72301998-DFDD-FC93-DF70-755698472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717468"/>
            <a:ext cx="914400" cy="914400"/>
          </a:xfrm>
          <a:prstGeom prst="rect">
            <a:avLst/>
          </a:prstGeom>
        </p:spPr>
      </p:pic>
      <p:pic>
        <p:nvPicPr>
          <p:cNvPr id="10" name="Grafik 9" descr="Häkchen mit einfarbiger Füllung">
            <a:extLst>
              <a:ext uri="{FF2B5EF4-FFF2-40B4-BE49-F238E27FC236}">
                <a16:creationId xmlns:a16="http://schemas.microsoft.com/office/drawing/2014/main" id="{4882C2B6-72F9-F0C1-EDAD-F84470567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7800" y="3429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FE646-2F88-F2E9-82BD-1E99D6EC0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5E574C5-DA25-C6EF-C151-8B6C016F6C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799" y="3502799"/>
            <a:ext cx="2482723" cy="2482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5F5494-CDE1-1944-A92F-551CC641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912"/>
            <a:ext cx="10515600" cy="1180272"/>
          </a:xfrm>
        </p:spPr>
        <p:txBody>
          <a:bodyPr/>
          <a:lstStyle/>
          <a:p>
            <a:r>
              <a:rPr lang="de-DE"/>
              <a:t>Passt das kv plus zu mir? </a:t>
            </a:r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72A3566A-59F7-722B-B6C3-8B74127A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3957-CDFD-48B7-B582-2CA996666727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3D3CD9F5-E57F-7271-0BD1-8D20BDB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7E98F76A-93A3-B84A-AC26-EA1F54B4D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15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FB2F0BA-EDD9-03CC-C6B2-3E7DD41A20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13" y="-881256"/>
            <a:ext cx="1779524" cy="1779524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530B49-7473-5AC0-02E7-2274DC11B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CH"/>
              <a:t>Offen für Neues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CH"/>
              <a:t>Motiviert einen Extra-Effort zu leisten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CH"/>
              <a:t>Lösungsorientiert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CH"/>
              <a:t>Selbständig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CH"/>
              <a:t>Verantwortungsbewusst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endParaRPr lang="de-CH"/>
          </a:p>
          <a:p>
            <a:pPr lvl="1">
              <a:spcBef>
                <a:spcPts val="1200"/>
              </a:spcBef>
            </a:pPr>
            <a:endParaRPr lang="de-CH"/>
          </a:p>
          <a:p>
            <a:pPr lvl="1">
              <a:spcBef>
                <a:spcPts val="1200"/>
              </a:spcBef>
            </a:pPr>
            <a:endParaRPr lang="de-CH"/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endParaRPr lang="de-CH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/>
          </a:p>
        </p:txBody>
      </p:sp>
      <p:pic>
        <p:nvPicPr>
          <p:cNvPr id="4" name="Grafik 3" descr="Prüfliste mit einfarbiger Füllung">
            <a:extLst>
              <a:ext uri="{FF2B5EF4-FFF2-40B4-BE49-F238E27FC236}">
                <a16:creationId xmlns:a16="http://schemas.microsoft.com/office/drawing/2014/main" id="{7C6C3BF5-48FC-A4E5-AA67-5EB5B7CF9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1416" y="1573734"/>
            <a:ext cx="3095632" cy="309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95AA362-50AE-AC84-3A46-D00EF6FDF9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799" y="3502799"/>
            <a:ext cx="2482723" cy="2482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7E50B8-6C0F-3241-BDC9-2B07EE62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77"/>
            <a:ext cx="10515600" cy="1180272"/>
          </a:xfrm>
        </p:spPr>
        <p:txBody>
          <a:bodyPr/>
          <a:lstStyle/>
          <a:p>
            <a:r>
              <a:rPr lang="de-DE"/>
              <a:t>Erfolgsmeldungen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E85FF-C041-FD4B-95BC-90F804AF3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925"/>
            <a:ext cx="5689848" cy="4351338"/>
          </a:xfrm>
        </p:spPr>
        <p:txBody>
          <a:bodyPr>
            <a:normAutofit/>
          </a:bodyPr>
          <a:lstStyle/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b="1"/>
              <a:t>Alle kv plus Lernenden </a:t>
            </a:r>
            <a:r>
              <a:rPr lang="de-DE"/>
              <a:t>aus den bisherigen Generationen </a:t>
            </a:r>
            <a:r>
              <a:rPr lang="de-DE" b="1"/>
              <a:t>haben das Qualifikationsverfahren (QV) bestanden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b="1"/>
              <a:t>Mehrere kv plus Lernende </a:t>
            </a:r>
            <a:r>
              <a:rPr lang="de-DE"/>
              <a:t>haben im Englisch sogar das </a:t>
            </a:r>
            <a:r>
              <a:rPr lang="de-DE" b="1" err="1"/>
              <a:t>Proficiency</a:t>
            </a:r>
            <a:r>
              <a:rPr lang="de-DE" b="1"/>
              <a:t> </a:t>
            </a:r>
            <a:r>
              <a:rPr lang="de-DE"/>
              <a:t>geschafft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b="1"/>
              <a:t>kv plus </a:t>
            </a:r>
            <a:r>
              <a:rPr lang="de-DE" b="1" err="1"/>
              <a:t>Absolvent:innen</a:t>
            </a:r>
            <a:r>
              <a:rPr lang="de-DE" b="1"/>
              <a:t> </a:t>
            </a:r>
            <a:r>
              <a:rPr lang="de-DE"/>
              <a:t>sind auf dem </a:t>
            </a:r>
            <a:r>
              <a:rPr lang="de-DE" b="1"/>
              <a:t>Markt gesucht</a:t>
            </a:r>
            <a:endParaRPr lang="de-DE"/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B481DB5A-A655-9240-B14F-1B7F5A8C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3F4A-C1BA-4220-BC2E-49CCBB75C176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7DC6A8E5-4FF4-004D-A961-19A3A0DC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32A09447-2107-204A-9E57-D8034750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16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87BF532-7C12-934A-0C76-C88E01F3A2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13" y="-881256"/>
            <a:ext cx="1779524" cy="17795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793BFC5-A8A0-4B2A-A1E1-5CD248892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516" y="1786700"/>
            <a:ext cx="3432198" cy="343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C4683-95B1-EB4B-8824-629EDD5E8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783"/>
            <a:ext cx="9829800" cy="1080009"/>
          </a:xfrm>
        </p:spPr>
        <p:txBody>
          <a:bodyPr>
            <a:normAutofit/>
          </a:bodyPr>
          <a:lstStyle/>
          <a:p>
            <a:r>
              <a:rPr lang="de-DE"/>
              <a:t>Warum Auslandaufenthalt nach dem </a:t>
            </a:r>
            <a:br>
              <a:rPr lang="de-DE"/>
            </a:br>
            <a:r>
              <a:rPr lang="de-DE"/>
              <a:t>2. Lehrjahr</a:t>
            </a:r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173C2279-8D81-5445-9E70-0F79DCD1B046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452526700"/>
              </p:ext>
            </p:extLst>
          </p:nvPr>
        </p:nvGraphicFramePr>
        <p:xfrm>
          <a:off x="191344" y="1665574"/>
          <a:ext cx="10513168" cy="4595794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428200">
                  <a:extLst>
                    <a:ext uri="{9D8B030D-6E8A-4147-A177-3AD203B41FA5}">
                      <a16:colId xmlns:a16="http://schemas.microsoft.com/office/drawing/2014/main" val="2850483151"/>
                    </a:ext>
                  </a:extLst>
                </a:gridCol>
                <a:gridCol w="10084968">
                  <a:extLst>
                    <a:ext uri="{9D8B030D-6E8A-4147-A177-3AD203B41FA5}">
                      <a16:colId xmlns:a16="http://schemas.microsoft.com/office/drawing/2014/main" val="4039527377"/>
                    </a:ext>
                  </a:extLst>
                </a:gridCol>
              </a:tblGrid>
              <a:tr h="755314">
                <a:tc>
                  <a:txBody>
                    <a:bodyPr/>
                    <a:lstStyle/>
                    <a:p>
                      <a:r>
                        <a:rPr lang="de-DE" sz="2000" b="1">
                          <a:solidFill>
                            <a:schemeClr val="bg1"/>
                          </a:solidFill>
                          <a:latin typeface="+mn-lt"/>
                        </a:rPr>
                        <a:t>1.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400" b="0">
                          <a:solidFill>
                            <a:schemeClr val="bg1"/>
                          </a:solidFill>
                          <a:latin typeface="+mn-lt"/>
                        </a:rPr>
                        <a:t>Auslandaufenthalt ist während der Lehre möglich und wird von der Schule organisiert und begleitet</a:t>
                      </a:r>
                      <a:endParaRPr lang="de-DE" sz="2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8682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>
                          <a:solidFill>
                            <a:schemeClr val="bg1"/>
                          </a:solidFill>
                          <a:latin typeface="+mn-lt"/>
                        </a:rPr>
                        <a:t>2.</a:t>
                      </a:r>
                    </a:p>
                    <a:p>
                      <a:endParaRPr lang="de-DE" sz="2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>
                          <a:solidFill>
                            <a:schemeClr val="bg1"/>
                          </a:solidFill>
                          <a:latin typeface="+mn-lt"/>
                        </a:rPr>
                        <a:t>Erworbene Fähigkeiten während der ersten zwei Lehrjahre können gewinnbringend im Ausland eingebracht werden</a:t>
                      </a:r>
                    </a:p>
                    <a:p>
                      <a:pPr lvl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DE" sz="2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8747646"/>
                  </a:ext>
                </a:extLst>
              </a:tr>
              <a:tr h="868284">
                <a:tc>
                  <a:txBody>
                    <a:bodyPr/>
                    <a:lstStyle/>
                    <a:p>
                      <a:r>
                        <a:rPr lang="de-DE" sz="2000" b="1">
                          <a:solidFill>
                            <a:schemeClr val="bg1"/>
                          </a:solidFill>
                          <a:latin typeface="+mn-lt"/>
                        </a:rPr>
                        <a:t>3.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400" b="0">
                          <a:solidFill>
                            <a:schemeClr val="bg1"/>
                          </a:solidFill>
                          <a:latin typeface="+mn-lt"/>
                        </a:rPr>
                        <a:t>Französisch- und Englischdiplom werden während des Aufenthalts erworben – das eigene Portfolio erfährt eine Aufwertung im Vergleich zu den anderen </a:t>
                      </a:r>
                      <a:r>
                        <a:rPr lang="de-DE" sz="2400" b="0" err="1">
                          <a:solidFill>
                            <a:schemeClr val="bg1"/>
                          </a:solidFill>
                          <a:latin typeface="+mn-lt"/>
                        </a:rPr>
                        <a:t>Klassenkolleg:innen</a:t>
                      </a:r>
                      <a:endParaRPr lang="de-DE" sz="2400" b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lvl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DE" sz="2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410383"/>
                  </a:ext>
                </a:extLst>
              </a:tr>
              <a:tr h="289428">
                <a:tc>
                  <a:txBody>
                    <a:bodyPr/>
                    <a:lstStyle/>
                    <a:p>
                      <a:r>
                        <a:rPr lang="de-DE" sz="2000" b="1">
                          <a:solidFill>
                            <a:schemeClr val="bg1"/>
                          </a:solidFill>
                          <a:latin typeface="+mn-lt"/>
                        </a:rPr>
                        <a:t>4.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>
                          <a:solidFill>
                            <a:schemeClr val="bg1"/>
                          </a:solidFill>
                          <a:latin typeface="+mn-lt"/>
                        </a:rPr>
                        <a:t>Betreuungssicherheit, da Schule den Aufenthalt für Sie organisiert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7234090"/>
                  </a:ext>
                </a:extLst>
              </a:tr>
              <a:tr h="289428">
                <a:tc>
                  <a:txBody>
                    <a:bodyPr/>
                    <a:lstStyle/>
                    <a:p>
                      <a:r>
                        <a:rPr lang="de-DE" sz="2000" b="1">
                          <a:solidFill>
                            <a:schemeClr val="bg1"/>
                          </a:solidFill>
                          <a:latin typeface="+mn-lt"/>
                        </a:rPr>
                        <a:t>5.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Systemschrift Normal"/>
                        <a:buNone/>
                        <a:tabLst/>
                        <a:defRPr/>
                      </a:pPr>
                      <a:r>
                        <a:rPr lang="de-DE" sz="2400" b="0">
                          <a:solidFill>
                            <a:schemeClr val="bg1"/>
                          </a:solidFill>
                          <a:latin typeface="+mn-lt"/>
                        </a:rPr>
                        <a:t>Aufenthalt und Schulung kostet fast nichts für die Lernenden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Systemschrift Normal"/>
                        <a:buNone/>
                        <a:tabLst/>
                        <a:defRPr/>
                      </a:pPr>
                      <a:endParaRPr lang="de-DE" sz="2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072801"/>
                  </a:ext>
                </a:extLst>
              </a:tr>
              <a:tr h="297903">
                <a:tc>
                  <a:txBody>
                    <a:bodyPr/>
                    <a:lstStyle/>
                    <a:p>
                      <a:r>
                        <a:rPr lang="de-DE" sz="2000" b="1">
                          <a:solidFill>
                            <a:schemeClr val="bg1"/>
                          </a:solidFill>
                          <a:latin typeface="+mn-lt"/>
                        </a:rPr>
                        <a:t>6.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>
                          <a:solidFill>
                            <a:schemeClr val="bg1"/>
                          </a:solidFill>
                          <a:latin typeface="+mn-lt"/>
                        </a:rPr>
                        <a:t>Die Lehre selbst wird attraktiver – der Lehrabschluss kv plus ist ein Plus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3270021"/>
                  </a:ext>
                </a:extLst>
              </a:tr>
            </a:tbl>
          </a:graphicData>
        </a:graphic>
      </p:graphicFrame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CDDE19-412E-EC4C-997D-8B8E026586E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58011C-7472-4A72-BE9A-25B28F751289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20A3D4B-4AB4-5B4A-AA49-A1D6E7D006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39A258C-B633-724F-8513-D2C193CA49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8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C7A6E-32BF-3DB3-8DBF-257823D22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6704DAC2-DC55-90F9-9815-E3CF6C2E66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799" y="3502799"/>
            <a:ext cx="2482723" cy="2482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03471F-9BF3-C965-E7EB-50893774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912"/>
            <a:ext cx="10515600" cy="1180272"/>
          </a:xfrm>
        </p:spPr>
        <p:txBody>
          <a:bodyPr/>
          <a:lstStyle/>
          <a:p>
            <a:r>
              <a:rPr lang="de-DE"/>
              <a:t>Kann ich mir das kv plus leisten? </a:t>
            </a:r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4ED18418-82D7-1457-E19C-1F092821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3957-CDFD-48B7-B582-2CA996666727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AC8D15E5-82DF-7085-0E09-23D2E7BC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C603F4CE-B04E-D0F2-1F0B-BB2973D99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18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B14B8EF-F5E3-4724-4373-24475DBB49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13" y="-881256"/>
            <a:ext cx="1779524" cy="1779524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A2C6AAE-EFB4-E8A8-8E3C-2B2FCDB0C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45B18D8-D4D0-D91B-E7EA-BFD608A36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37" y="1768129"/>
            <a:ext cx="6090944" cy="406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073943-5DC1-D24B-81A3-6E42BACB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397"/>
            <a:ext cx="10515600" cy="1180272"/>
          </a:xfrm>
        </p:spPr>
        <p:txBody>
          <a:bodyPr anchor="t">
            <a:normAutofit/>
          </a:bodyPr>
          <a:lstStyle/>
          <a:p>
            <a:r>
              <a:rPr lang="de-DE"/>
              <a:t>Finanzierung</a:t>
            </a:r>
          </a:p>
        </p:txBody>
      </p:sp>
      <p:pic>
        <p:nvPicPr>
          <p:cNvPr id="11" name="Inhaltsplatzhalter 10" descr="Ein Bild, das Person enthält.">
            <a:extLst>
              <a:ext uri="{FF2B5EF4-FFF2-40B4-BE49-F238E27FC236}">
                <a16:creationId xmlns:a16="http://schemas.microsoft.com/office/drawing/2014/main" id="{A6FE2892-AECA-A35D-7744-DFCD3B5F07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-3" b="5224"/>
          <a:stretch/>
        </p:blipFill>
        <p:spPr>
          <a:xfrm>
            <a:off x="0" y="1812373"/>
            <a:ext cx="5326061" cy="3848875"/>
          </a:xfrm>
          <a:noFill/>
        </p:spPr>
      </p:pic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9846F0E-0A8E-714F-8817-23122620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7601"/>
            <a:ext cx="2743200" cy="500400"/>
          </a:xfrm>
        </p:spPr>
        <p:txBody>
          <a:bodyPr anchor="ctr">
            <a:normAutofit/>
          </a:bodyPr>
          <a:lstStyle/>
          <a:p>
            <a:fld id="{3CC4ABAD-3666-4B1E-92BA-AC970513B312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2DC1A25B-09FD-C34E-93FA-0DD28C81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6357600"/>
            <a:ext cx="3023221" cy="500400"/>
          </a:xfrm>
        </p:spPr>
        <p:txBody>
          <a:bodyPr anchor="ctr">
            <a:normAutofit/>
          </a:bodyPr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B1ADFA38-C8B4-F042-8D70-50EEA1B3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600"/>
            <a:ext cx="2743200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EB95A3F-C21F-9146-8FF3-676304E4AFA3}" type="slidenum">
              <a:rPr lang="de-DE" smtClean="0"/>
              <a:pPr>
                <a:spcAft>
                  <a:spcPts val="600"/>
                </a:spcAft>
              </a:pPr>
              <a:t>19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F36BD8F-F548-214B-B04A-C927B1DF97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47928" y="1812373"/>
            <a:ext cx="6480720" cy="4351338"/>
          </a:xfrm>
        </p:spPr>
        <p:txBody>
          <a:bodyPr>
            <a:normAutofit/>
          </a:bodyPr>
          <a:lstStyle/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dirty="0"/>
              <a:t>Der Sprachaufenthalt wird durch </a:t>
            </a:r>
            <a:r>
              <a:rPr lang="de-DE" b="1" dirty="0" err="1"/>
              <a:t>movetia</a:t>
            </a:r>
            <a:r>
              <a:rPr lang="de-DE" dirty="0"/>
              <a:t>– </a:t>
            </a:r>
            <a:r>
              <a:rPr lang="de-DE" b="1" dirty="0"/>
              <a:t>Austausch und Mobilität</a:t>
            </a:r>
            <a:r>
              <a:rPr lang="de-DE" dirty="0"/>
              <a:t> (Organisation des Bundes) finanziell unterstützt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dirty="0"/>
              <a:t>Weitere Infos zu </a:t>
            </a:r>
            <a:r>
              <a:rPr lang="de-DE" dirty="0" err="1"/>
              <a:t>movetia</a:t>
            </a:r>
            <a:r>
              <a:rPr lang="de-DE" dirty="0"/>
              <a:t> unter:</a:t>
            </a:r>
            <a:br>
              <a:rPr lang="de-DE" dirty="0"/>
            </a:br>
            <a:r>
              <a:rPr lang="de-DE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https://www.movetia.ch/ueber-uns</a:t>
            </a:r>
            <a:endParaRPr lang="de-DE" dirty="0">
              <a:solidFill>
                <a:schemeClr val="bg2"/>
              </a:solidFill>
            </a:endParaRP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endParaRPr lang="de-DE" dirty="0">
              <a:solidFill>
                <a:schemeClr val="bg2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448D631-6022-B0C3-BE68-88FD1CD159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799" y="3502799"/>
            <a:ext cx="2482723" cy="248272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6C298E7-DC30-FB03-7D1A-E81DC022E6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13" y="-881256"/>
            <a:ext cx="1779524" cy="17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4A3F9BB-0D57-7FF8-57A8-8B7A084993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99" y="5690464"/>
            <a:ext cx="2310511" cy="23105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72048FA-7271-F1AF-2BCF-FC6B09496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-1487191"/>
            <a:ext cx="2999359" cy="29993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BD194B9-FE16-54A3-90A5-9188A41CCD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799" y="3646799"/>
            <a:ext cx="2482723" cy="2482723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DFA0942-00BA-EE42-84F2-872EF8FA2D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788" y="2332141"/>
            <a:ext cx="8712596" cy="3358323"/>
          </a:xfrm>
        </p:spPr>
        <p:txBody>
          <a:bodyPr>
            <a:noAutofit/>
          </a:bodyPr>
          <a:lstStyle/>
          <a:p>
            <a:r>
              <a:rPr lang="de-DE"/>
              <a:t>Informationsveranstaltung kv plus Lehre</a:t>
            </a:r>
          </a:p>
          <a:p>
            <a:pPr>
              <a:lnSpc>
                <a:spcPts val="1800"/>
              </a:lnSpc>
              <a:spcBef>
                <a:spcPts val="0"/>
              </a:spcBef>
            </a:pPr>
            <a:endParaRPr lang="de-DE" sz="20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b="0"/>
              <a:t>Marco Estermann, Rektor KV Luzern Berufsfachschule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b="0"/>
              <a:t>Anja Pfeiffer, Teamleiterin Kaufmännische Berufe und Berufsmatura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b="0"/>
              <a:t>Monika Heinen, Verantwortliche Administration </a:t>
            </a:r>
          </a:p>
          <a:p>
            <a:pPr>
              <a:lnSpc>
                <a:spcPts val="1800"/>
              </a:lnSpc>
              <a:spcBef>
                <a:spcPts val="0"/>
              </a:spcBef>
            </a:pP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385400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E50B8-6C0F-3241-BDC9-2B07EE62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77"/>
            <a:ext cx="10515600" cy="497851"/>
          </a:xfrm>
        </p:spPr>
        <p:txBody>
          <a:bodyPr/>
          <a:lstStyle/>
          <a:p>
            <a:r>
              <a:rPr lang="de-DE"/>
              <a:t>Kostenaufstellung</a:t>
            </a:r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B481DB5A-A655-9240-B14F-1B7F5A8C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2134-247B-45AF-8D2C-4777321638F2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7DC6A8E5-4FF4-004D-A961-19A3A0DC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32A09447-2107-204A-9E57-D8034750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20</a:t>
            </a:fld>
            <a:endParaRPr lang="de-DE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99F623-812D-21A0-0C60-EF9DEA6EB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412219"/>
              </p:ext>
            </p:extLst>
          </p:nvPr>
        </p:nvGraphicFramePr>
        <p:xfrm>
          <a:off x="844520" y="1336391"/>
          <a:ext cx="10800828" cy="4405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276">
                  <a:extLst>
                    <a:ext uri="{9D8B030D-6E8A-4147-A177-3AD203B41FA5}">
                      <a16:colId xmlns:a16="http://schemas.microsoft.com/office/drawing/2014/main" val="3928838563"/>
                    </a:ext>
                  </a:extLst>
                </a:gridCol>
                <a:gridCol w="4734120">
                  <a:extLst>
                    <a:ext uri="{9D8B030D-6E8A-4147-A177-3AD203B41FA5}">
                      <a16:colId xmlns:a16="http://schemas.microsoft.com/office/drawing/2014/main" val="1055963247"/>
                    </a:ext>
                  </a:extLst>
                </a:gridCol>
                <a:gridCol w="2466432">
                  <a:extLst>
                    <a:ext uri="{9D8B030D-6E8A-4147-A177-3AD203B41FA5}">
                      <a16:colId xmlns:a16="http://schemas.microsoft.com/office/drawing/2014/main" val="4131402581"/>
                    </a:ext>
                  </a:extLst>
                </a:gridCol>
              </a:tblGrid>
              <a:tr h="549061">
                <a:tc>
                  <a:txBody>
                    <a:bodyPr/>
                    <a:lstStyle/>
                    <a:p>
                      <a:r>
                        <a:rPr lang="de-CH">
                          <a:latin typeface="+mj-lt"/>
                        </a:rPr>
                        <a:t>Was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/>
                        <a:t>Besonderes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/>
                        <a:t>Kosten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75411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CH"/>
                        <a:t>Aufenthalt in Irland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/>
                        <a:t>6 Monate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2509838" algn="r"/>
                        </a:tabLst>
                      </a:pPr>
                      <a:r>
                        <a:rPr lang="de-CH"/>
                        <a:t>CHF	9’882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45061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CH"/>
                        <a:t>Aufenthalt in Frankreich/Italien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/>
                        <a:t>6 Monate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2509838" algn="r"/>
                        </a:tabLst>
                      </a:pPr>
                      <a:r>
                        <a:rPr lang="de-CH"/>
                        <a:t>CHF	9’882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43028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CH"/>
                        <a:t>Reisepauschale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/>
                        <a:t>Pauschal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2509838" algn="r"/>
                        </a:tabLst>
                      </a:pPr>
                      <a:r>
                        <a:rPr lang="de-CH"/>
                        <a:t>CHF 	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9019752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r>
                        <a:rPr lang="de-CH" b="1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 b="1"/>
                        <a:t>Diese Kosten werden von der </a:t>
                      </a:r>
                      <a:r>
                        <a:rPr lang="de-CH" b="1" err="1"/>
                        <a:t>movetia</a:t>
                      </a:r>
                      <a:r>
                        <a:rPr lang="de-CH" b="1"/>
                        <a:t> übernommen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2509838" algn="r"/>
                        </a:tabLst>
                      </a:pPr>
                      <a:r>
                        <a:rPr lang="de-CH" b="1"/>
                        <a:t>CHF	20’564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4313990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r>
                        <a:rPr lang="de-CH"/>
                        <a:t>Haftpflichtversicherung, Privatversicherung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/>
                        <a:t>Müssen privat übernommen werden (Lernende)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2509838" algn="r"/>
                        </a:tabLst>
                      </a:pPr>
                      <a:r>
                        <a:rPr lang="de-CH"/>
                        <a:t>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09555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CH"/>
                        <a:t>Reiseversicherung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/>
                        <a:t>Muss privat übernommen werden (Lernende)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2509838" algn="r"/>
                        </a:tabLst>
                      </a:pPr>
                      <a:r>
                        <a:rPr lang="de-CH"/>
                        <a:t>CHF	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4862264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r>
                        <a:rPr lang="de-CH"/>
                        <a:t>Taschengeld während des Aufenthalts (pro Monat)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/>
                        <a:t>Lernende / Eltern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2509838" algn="r"/>
                        </a:tabLst>
                      </a:pPr>
                      <a:r>
                        <a:rPr lang="de-CH"/>
                        <a:t>CHF	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6493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5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E50B8-6C0F-3241-BDC9-2B07EE62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77"/>
            <a:ext cx="10515600" cy="1180272"/>
          </a:xfrm>
        </p:spPr>
        <p:txBody>
          <a:bodyPr/>
          <a:lstStyle/>
          <a:p>
            <a:r>
              <a:rPr lang="de-DE"/>
              <a:t>Zusätzliche Infos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E85FF-C041-FD4B-95BC-90F804AF3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942"/>
            <a:ext cx="6629400" cy="3082882"/>
          </a:xfrm>
        </p:spPr>
        <p:txBody>
          <a:bodyPr>
            <a:normAutofit/>
          </a:bodyPr>
          <a:lstStyle/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dirty="0"/>
              <a:t>Irland: kein Lohn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dirty="0"/>
              <a:t>Frankreich: Einige erhalten Lohn (max. 500 Euro pro Monat) 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dirty="0"/>
              <a:t>Lohn wird unter allen aufgeteilt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Entlastung des Sackgeld-Budgets aller</a:t>
            </a:r>
          </a:p>
          <a:p>
            <a:pPr lvl="1"/>
            <a:endParaRPr lang="de-DE" dirty="0"/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B481DB5A-A655-9240-B14F-1B7F5A8C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5A8A-9CF3-4C7D-A714-7EA78B4E4F4D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7DC6A8E5-4FF4-004D-A961-19A3A0DC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2242" y="6357600"/>
            <a:ext cx="3023221" cy="500400"/>
          </a:xfrm>
        </p:spPr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32A09447-2107-204A-9E57-D8034750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21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87BF532-7C12-934A-0C76-C88E01F3A2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13" y="-881256"/>
            <a:ext cx="1779524" cy="17795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613ECD-D507-87D4-25D8-C8392BCC3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530" y="1124923"/>
            <a:ext cx="4257469" cy="42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E50B8-6C0F-3241-BDC9-2B07EE62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77"/>
            <a:ext cx="10515600" cy="497851"/>
          </a:xfrm>
        </p:spPr>
        <p:txBody>
          <a:bodyPr/>
          <a:lstStyle/>
          <a:p>
            <a:r>
              <a:rPr lang="de-DE"/>
              <a:t>kv plus Lehre - FAQ</a:t>
            </a:r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B481DB5A-A655-9240-B14F-1B7F5A8C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FF6C-F755-4C7F-9DA4-4C989BEFD4FB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7DC6A8E5-4FF4-004D-A961-19A3A0DC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32A09447-2107-204A-9E57-D8034750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22</a:t>
            </a:fld>
            <a:endParaRPr lang="de-DE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99F623-812D-21A0-0C60-EF9DEA6EB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403577"/>
              </p:ext>
            </p:extLst>
          </p:nvPr>
        </p:nvGraphicFramePr>
        <p:xfrm>
          <a:off x="860545" y="1124744"/>
          <a:ext cx="10796096" cy="5020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496">
                  <a:extLst>
                    <a:ext uri="{9D8B030D-6E8A-4147-A177-3AD203B41FA5}">
                      <a16:colId xmlns:a16="http://schemas.microsoft.com/office/drawing/2014/main" val="3928838563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1055963247"/>
                    </a:ext>
                  </a:extLst>
                </a:gridCol>
              </a:tblGrid>
              <a:tr h="549061">
                <a:tc>
                  <a:txBody>
                    <a:bodyPr/>
                    <a:lstStyle/>
                    <a:p>
                      <a:r>
                        <a:rPr lang="de-CH">
                          <a:latin typeface="+mj-lt"/>
                        </a:rPr>
                        <a:t>Frage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/>
                        <a:t>Antwort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75411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CH"/>
                        <a:t>Orte - Frankreich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/>
                        <a:t>Bordeaux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45061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CH">
                          <a:solidFill>
                            <a:schemeClr val="tx1"/>
                          </a:solidFill>
                        </a:rPr>
                        <a:t>Orte - Irland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/>
                        <a:t>Dublin, </a:t>
                      </a:r>
                      <a:r>
                        <a:rPr lang="de-CH" err="1"/>
                        <a:t>Tralee</a:t>
                      </a:r>
                      <a:endParaRPr lang="de-CH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43028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CH">
                          <a:solidFill>
                            <a:schemeClr val="tx1"/>
                          </a:solidFill>
                        </a:rPr>
                        <a:t>Ort - Italien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>
                          <a:solidFill>
                            <a:schemeClr val="tx1"/>
                          </a:solidFill>
                        </a:rPr>
                        <a:t>Mailand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914071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CH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 der Praktikumsstellen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allg. KV, Hotellerie, Tourismus, Marketing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901975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CH"/>
                        <a:t>Versicherungen</a:t>
                      </a:r>
                      <a:endParaRPr lang="de-CH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/>
                        <a:t>Die betriebliche Versicherung ist gewährleistet.</a:t>
                      </a:r>
                    </a:p>
                    <a:p>
                      <a:r>
                        <a:rPr lang="de-DE"/>
                        <a:t>Haftpflicht und Krankenversicherung müssen privat gemacht werden.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4313990"/>
                  </a:ext>
                </a:extLst>
              </a:tr>
              <a:tr h="6969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/>
                        <a:t>Verantwortung Lehrbetrieb/Schule/Lernende (Eltern, falls noch nicht 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/>
                        <a:t>Lernende sind Projektpartner und unterzeichnen Vertrag. Für Lehrbetrieb gibt es während dem kv plus-Jahr keine Verpflichtungen.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09555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CH" b="0"/>
                        <a:t>Ferienwoche an Weihnachten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b="0"/>
                        <a:t>Möglich in Absprache mit Praktikumsbetrieb, die</a:t>
                      </a:r>
                    </a:p>
                    <a:p>
                      <a:r>
                        <a:rPr lang="de-DE" b="0"/>
                        <a:t>Reise muss selbst finanziert werden (Reisepauschale).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6328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1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E50B8-6C0F-3241-BDC9-2B07EE62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77"/>
            <a:ext cx="10515600" cy="497851"/>
          </a:xfrm>
        </p:spPr>
        <p:txBody>
          <a:bodyPr/>
          <a:lstStyle/>
          <a:p>
            <a:r>
              <a:rPr lang="de-DE"/>
              <a:t>kv plus Lehre - FAQ</a:t>
            </a:r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B481DB5A-A655-9240-B14F-1B7F5A8C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B737-26C9-412C-970E-6BF48BB968E1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7DC6A8E5-4FF4-004D-A961-19A3A0DC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32A09447-2107-204A-9E57-D8034750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23</a:t>
            </a:fld>
            <a:endParaRPr lang="de-DE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99F623-812D-21A0-0C60-EF9DEA6EB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837027"/>
              </p:ext>
            </p:extLst>
          </p:nvPr>
        </p:nvGraphicFramePr>
        <p:xfrm>
          <a:off x="856758" y="1187458"/>
          <a:ext cx="10796096" cy="4198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496">
                  <a:extLst>
                    <a:ext uri="{9D8B030D-6E8A-4147-A177-3AD203B41FA5}">
                      <a16:colId xmlns:a16="http://schemas.microsoft.com/office/drawing/2014/main" val="3928838563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1055963247"/>
                    </a:ext>
                  </a:extLst>
                </a:gridCol>
              </a:tblGrid>
              <a:tr h="549061">
                <a:tc>
                  <a:txBody>
                    <a:bodyPr/>
                    <a:lstStyle/>
                    <a:p>
                      <a:r>
                        <a:rPr lang="de-CH">
                          <a:latin typeface="+mj-lt"/>
                        </a:rPr>
                        <a:t>Frage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/>
                        <a:t>Antwort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75411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de-DE" b="0"/>
                        <a:t>Wie werde ich auf den Aufenthalt vorbereitet?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 b="0"/>
                        <a:t>Mit Informationsveranstaltungen und Erfahrungsberichten auf unserer </a:t>
                      </a:r>
                      <a:r>
                        <a:rPr lang="de-CH" sz="1800" b="1" kern="1200" spc="3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Webseite</a:t>
                      </a:r>
                      <a:endParaRPr lang="de-CH" sz="1800" b="1" kern="1200" spc="3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81363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de-DE"/>
                        <a:t>Bin ich in einer Gastfamilie oder einem Studio untergebracht?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/>
                        <a:t>Sie sind in Gastfamilien untergebracht.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381132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de-CH"/>
                        <a:t>Termine für die Diplomprüfungen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de-DE" b="1"/>
                        <a:t>Irland</a:t>
                      </a:r>
                      <a:r>
                        <a:rPr lang="de-DE"/>
                        <a:t>:  	</a:t>
                      </a:r>
                      <a:r>
                        <a:rPr lang="de-DE">
                          <a:solidFill>
                            <a:srgbClr val="001B35"/>
                          </a:solidFill>
                        </a:rPr>
                        <a:t>	FCE Anfang Dezember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de-DE">
                          <a:solidFill>
                            <a:srgbClr val="001B35"/>
                          </a:solidFill>
                        </a:rPr>
                        <a:t>		CAE Anfang Dezember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de-DE" b="1">
                          <a:solidFill>
                            <a:srgbClr val="001B35"/>
                          </a:solidFill>
                        </a:rPr>
                        <a:t>Frankreich</a:t>
                      </a:r>
                      <a:r>
                        <a:rPr lang="de-DE">
                          <a:solidFill>
                            <a:srgbClr val="001B35"/>
                          </a:solidFill>
                        </a:rPr>
                        <a:t>: 	DELF B2 Ende Mai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de-DE">
                          <a:solidFill>
                            <a:srgbClr val="001B35"/>
                          </a:solidFill>
                        </a:rPr>
                        <a:t>		DALF C1 Ende Mai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430288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de-DE"/>
                        <a:t>Wie sieht der Status des Lernenden aus?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/>
                        <a:t>Studentinnen und Studenten des KVs.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9019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8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E50B8-6C0F-3241-BDC9-2B07EE62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77"/>
            <a:ext cx="10515600" cy="497851"/>
          </a:xfrm>
        </p:spPr>
        <p:txBody>
          <a:bodyPr/>
          <a:lstStyle/>
          <a:p>
            <a:r>
              <a:rPr lang="de-DE"/>
              <a:t>kv plus Lehre – FAQ in der Schulorganisation</a:t>
            </a:r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B481DB5A-A655-9240-B14F-1B7F5A8C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AF71-2EC1-4E7E-8D40-77C246D183D5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7DC6A8E5-4FF4-004D-A961-19A3A0DC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32A09447-2107-204A-9E57-D8034750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24</a:t>
            </a:fld>
            <a:endParaRPr lang="de-DE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99F623-812D-21A0-0C60-EF9DEA6EB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93069"/>
              </p:ext>
            </p:extLst>
          </p:nvPr>
        </p:nvGraphicFramePr>
        <p:xfrm>
          <a:off x="839416" y="1187458"/>
          <a:ext cx="10813438" cy="3708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2838">
                  <a:extLst>
                    <a:ext uri="{9D8B030D-6E8A-4147-A177-3AD203B41FA5}">
                      <a16:colId xmlns:a16="http://schemas.microsoft.com/office/drawing/2014/main" val="3928838563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1055963247"/>
                    </a:ext>
                  </a:extLst>
                </a:gridCol>
              </a:tblGrid>
              <a:tr h="549061">
                <a:tc>
                  <a:txBody>
                    <a:bodyPr/>
                    <a:lstStyle/>
                    <a:p>
                      <a:r>
                        <a:rPr lang="de-CH">
                          <a:latin typeface="+mj-lt"/>
                        </a:rPr>
                        <a:t>Frage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/>
                        <a:t>Antwort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754110"/>
                  </a:ext>
                </a:extLst>
              </a:tr>
              <a:tr h="850089">
                <a:tc>
                  <a:txBody>
                    <a:bodyPr/>
                    <a:lstStyle/>
                    <a:p>
                      <a:r>
                        <a:rPr lang="de-DE" b="0"/>
                        <a:t>Kann ich den Ort wählen (z.B. Dublin oder </a:t>
                      </a:r>
                      <a:r>
                        <a:rPr lang="de-DE" b="0" err="1"/>
                        <a:t>Tralee</a:t>
                      </a:r>
                      <a:r>
                        <a:rPr lang="de-DE" b="0"/>
                        <a:t>)?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b="0"/>
                        <a:t>Der Ort kann nicht gewählt werden.</a:t>
                      </a:r>
                      <a:br>
                        <a:rPr lang="de-DE" b="0"/>
                      </a:br>
                      <a:r>
                        <a:rPr lang="de-DE" b="0"/>
                        <a:t>Ausnahme: Betriebe mit eigenen Firmen im Ausland.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4435428"/>
                  </a:ext>
                </a:extLst>
              </a:tr>
              <a:tr h="1330384">
                <a:tc>
                  <a:txBody>
                    <a:bodyPr/>
                    <a:lstStyle/>
                    <a:p>
                      <a:r>
                        <a:rPr lang="de-DE"/>
                        <a:t>Wie ist die Betreuung vor Ort organisiert? Gibt es neben Schule/Gastfamilie auch unabhängige Ansprechpartner, d.h. von Seiten der Organisation kv plus?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/>
                        <a:t>Die Schulen sind in der Regel die Ansprechpartner vor Ort. Sie haben Kontakt zu den Lehrpersonen, Gastfamilien und Betrieben.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4506132"/>
                  </a:ext>
                </a:extLst>
              </a:tr>
              <a:tr h="901864">
                <a:tc>
                  <a:txBody>
                    <a:bodyPr/>
                    <a:lstStyle/>
                    <a:p>
                      <a:r>
                        <a:rPr lang="de-DE"/>
                        <a:t>Entstehen für mich Kosten, wenn ich mich kurzfristig vor dem Aufenthalt vom </a:t>
                      </a:r>
                    </a:p>
                    <a:p>
                      <a:r>
                        <a:rPr lang="de-DE"/>
                        <a:t>kv plus-Programm abmelde?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/>
                        <a:t>Ja, eine Entschädigung für die Gastfamilie wird verrechnet (im Vertrag festgehalten).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430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6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073943-5DC1-D24B-81A3-6E42BACB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397"/>
            <a:ext cx="10515600" cy="1180272"/>
          </a:xfrm>
        </p:spPr>
        <p:txBody>
          <a:bodyPr anchor="t">
            <a:normAutofit/>
          </a:bodyPr>
          <a:lstStyle/>
          <a:p>
            <a:r>
              <a:rPr lang="de-DE"/>
              <a:t>Fragen?</a:t>
            </a:r>
          </a:p>
        </p:txBody>
      </p:sp>
      <p:pic>
        <p:nvPicPr>
          <p:cNvPr id="11" name="Inhaltsplatzhalter 10" descr="Ein Bild, das Person enthält.">
            <a:extLst>
              <a:ext uri="{FF2B5EF4-FFF2-40B4-BE49-F238E27FC236}">
                <a16:creationId xmlns:a16="http://schemas.microsoft.com/office/drawing/2014/main" id="{A6FE2892-AECA-A35D-7744-DFCD3B5F07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-3" b="5224"/>
          <a:stretch/>
        </p:blipFill>
        <p:spPr>
          <a:xfrm>
            <a:off x="0" y="1812373"/>
            <a:ext cx="5326061" cy="3848875"/>
          </a:xfrm>
          <a:noFill/>
        </p:spPr>
      </p:pic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9846F0E-0A8E-714F-8817-23122620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7601"/>
            <a:ext cx="2743200" cy="500400"/>
          </a:xfrm>
        </p:spPr>
        <p:txBody>
          <a:bodyPr anchor="ctr">
            <a:normAutofit/>
          </a:bodyPr>
          <a:lstStyle/>
          <a:p>
            <a:fld id="{D45B2B29-89E2-4920-BA54-CAFB9CFB7CFC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2DC1A25B-09FD-C34E-93FA-0DD28C81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6357600"/>
            <a:ext cx="3023221" cy="500400"/>
          </a:xfrm>
        </p:spPr>
        <p:txBody>
          <a:bodyPr anchor="ctr">
            <a:normAutofit/>
          </a:bodyPr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B1ADFA38-C8B4-F042-8D70-50EEA1B3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600"/>
            <a:ext cx="2743200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EB95A3F-C21F-9146-8FF3-676304E4AFA3}" type="slidenum">
              <a:rPr lang="de-DE" smtClean="0"/>
              <a:pPr>
                <a:spcAft>
                  <a:spcPts val="600"/>
                </a:spcAft>
              </a:pPr>
              <a:t>25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F36BD8F-F548-214B-B04A-C927B1DF97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47928" y="5661247"/>
            <a:ext cx="6480720" cy="502463"/>
          </a:xfrm>
        </p:spPr>
        <p:txBody>
          <a:bodyPr anchor="ctr">
            <a:noAutofit/>
          </a:bodyPr>
          <a:lstStyle/>
          <a:p>
            <a:pPr lvl="1" algn="ctr">
              <a:spcBef>
                <a:spcPts val="1200"/>
              </a:spcBef>
            </a:pPr>
            <a:r>
              <a:rPr lang="de-DE" sz="37200">
                <a:solidFill>
                  <a:schemeClr val="bg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29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2C8D1-4A35-D340-B94A-8669337B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397"/>
            <a:ext cx="10515600" cy="1180272"/>
          </a:xfrm>
        </p:spPr>
        <p:txBody>
          <a:bodyPr/>
          <a:lstStyle/>
          <a:p>
            <a:r>
              <a:rPr lang="de-DE"/>
              <a:t>Weiteres Vorgehen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D163B8-A5A4-2442-BC80-74334998552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9788" y="1484784"/>
            <a:ext cx="9504684" cy="475252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de-DE"/>
              <a:t>Bewerbung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/>
              <a:t>Motivationsschreiben in Englisch oder Französisch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/>
              <a:t>Lebenslauf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/>
              <a:t>Zeugniskopie vom 1. Lehrjahr / evtl. Sprachdiplom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/>
              <a:t>Anmeldeformular mit schriftlicher Unterstützung des Lehrbetriebs</a:t>
            </a:r>
          </a:p>
          <a:p>
            <a:pPr lvl="2"/>
            <a:endParaRPr lang="de-DE"/>
          </a:p>
          <a:p>
            <a:pPr marL="6350" lvl="2" indent="0">
              <a:buNone/>
            </a:pPr>
            <a:r>
              <a:rPr lang="de-DE"/>
              <a:t>Bewerbung (ein PDF-Dokument) senden an: </a:t>
            </a:r>
            <a:r>
              <a:rPr lang="de-DE" b="1">
                <a:solidFill>
                  <a:schemeClr val="bg2"/>
                </a:solidFill>
              </a:rPr>
              <a:t>monika.heinen@kvlu.ch</a:t>
            </a:r>
            <a:endParaRPr lang="de-DE" b="1"/>
          </a:p>
          <a:p>
            <a:pPr marL="6350" lvl="2" indent="0">
              <a:buNone/>
            </a:pPr>
            <a:endParaRPr lang="de-DE"/>
          </a:p>
          <a:p>
            <a:pPr>
              <a:spcBef>
                <a:spcPts val="600"/>
              </a:spcBef>
            </a:pPr>
            <a:r>
              <a:rPr lang="de-DE" sz="2400" b="0" spc="30">
                <a:solidFill>
                  <a:srgbClr val="001B35"/>
                </a:solidFill>
              </a:rPr>
              <a:t>Eingabefrist: </a:t>
            </a:r>
            <a:r>
              <a:rPr lang="de-DE" sz="2400" spc="30">
                <a:solidFill>
                  <a:srgbClr val="001B35"/>
                </a:solidFill>
              </a:rPr>
              <a:t>Freitag, 17. Oktober 2025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83B543AB-0517-7048-9447-95E78B3D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1CDA-35AF-4269-A4CE-4A3A39B87118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94D471AE-44A2-D849-A0CD-131C74E79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284BFA87-6F4E-3440-882C-B4CE09E3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26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3CB0E4-516E-BD23-D9BA-16D1EB8494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799" y="3502799"/>
            <a:ext cx="2482723" cy="24827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9457C45-C5D6-A814-F662-7F6B700A8D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13" y="-881256"/>
            <a:ext cx="1779524" cy="17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95AA362-50AE-AC84-3A46-D00EF6FDF9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799" y="3502799"/>
            <a:ext cx="2482723" cy="2482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7E50B8-6C0F-3241-BDC9-2B07EE62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77"/>
            <a:ext cx="10515600" cy="1180272"/>
          </a:xfrm>
        </p:spPr>
        <p:txBody>
          <a:bodyPr/>
          <a:lstStyle/>
          <a:p>
            <a:r>
              <a:rPr lang="de-DE"/>
              <a:t>Weiteres Vorgehen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E85FF-C041-FD4B-95BC-90F804AF3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925"/>
            <a:ext cx="10586392" cy="4351338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</a:pPr>
            <a:r>
              <a:rPr lang="de-DE" b="1">
                <a:solidFill>
                  <a:schemeClr val="bg2"/>
                </a:solidFill>
              </a:rPr>
              <a:t>November/Dezember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/>
              <a:t>Beurteilung Lehrpersonen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/>
              <a:t>Persönliches Gespräch mit Marco Estermann, Anja Pfeiffer und</a:t>
            </a:r>
            <a:br>
              <a:rPr lang="de-DE"/>
            </a:br>
            <a:r>
              <a:rPr lang="de-DE">
                <a:solidFill>
                  <a:srgbClr val="001B35"/>
                </a:solidFill>
              </a:rPr>
              <a:t>Monika Heinen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/>
              <a:t>Entscheid über Aufnahme des Lernenden ins Programm</a:t>
            </a:r>
            <a:br>
              <a:rPr lang="de-DE"/>
            </a:br>
            <a:endParaRPr lang="de-DE"/>
          </a:p>
          <a:p>
            <a:pPr lvl="1">
              <a:spcBef>
                <a:spcPts val="1200"/>
              </a:spcBef>
            </a:pPr>
            <a:r>
              <a:rPr lang="de-DE" b="1">
                <a:solidFill>
                  <a:schemeClr val="bg2"/>
                </a:solidFill>
              </a:rPr>
              <a:t>Januar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/>
              <a:t>Follow-Up Meeting für ausgewählte Lernende, </a:t>
            </a:r>
            <a:br>
              <a:rPr lang="de-DE"/>
            </a:br>
            <a:r>
              <a:rPr lang="de-DE"/>
              <a:t>Familien und Lehrbetriebe </a:t>
            </a:r>
            <a:r>
              <a:rPr lang="de-DE" b="1"/>
              <a:t>27. Januar 2026</a:t>
            </a:r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B481DB5A-A655-9240-B14F-1B7F5A8C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9977-236B-472B-88E2-444F8FC5C179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7DC6A8E5-4FF4-004D-A961-19A3A0DC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32A09447-2107-204A-9E57-D8034750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27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87BF532-7C12-934A-0C76-C88E01F3A2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13" y="-881256"/>
            <a:ext cx="1779524" cy="17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BE43D-B144-AB4C-A244-E95E8E731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295" y="2647501"/>
            <a:ext cx="6697959" cy="1562998"/>
          </a:xfrm>
        </p:spPr>
        <p:txBody>
          <a:bodyPr/>
          <a:lstStyle/>
          <a:p>
            <a:r>
              <a:rPr lang="de-DE"/>
              <a:t>Herzlichen Dank für Ihre Aufmerksamkeit!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B93379-B933-6F4B-8996-1690C7CD7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945D-8D9A-49CB-B515-A385C4573C11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80D490A-932F-694C-8AEC-B60A9D63E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5BC1A12-F44C-2448-A8B6-E5259B80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8D2FC853-C567-C84C-A22C-F52AB4082C6C}"/>
              </a:ext>
            </a:extLst>
          </p:cNvPr>
          <p:cNvSpPr txBox="1">
            <a:spLocks/>
          </p:cNvSpPr>
          <p:nvPr/>
        </p:nvSpPr>
        <p:spPr>
          <a:xfrm>
            <a:off x="6096000" y="3752850"/>
            <a:ext cx="5257801" cy="2318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E9E3528-3A80-BE15-EF45-5D4D010261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1248537"/>
            <a:ext cx="2497074" cy="249707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5E59E02-B35C-5E75-879A-B602ABB44B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800" y="2858400"/>
            <a:ext cx="1779524" cy="17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65302-D703-F645-8BC1-2469CA69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87397"/>
            <a:ext cx="10515600" cy="1180272"/>
          </a:xfrm>
        </p:spPr>
        <p:txBody>
          <a:bodyPr/>
          <a:lstStyle/>
          <a:p>
            <a:r>
              <a:rPr lang="de-DE"/>
              <a:t>Themen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BBF3FC5-FFD3-F242-9F9C-4ABE01EE3A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980" y="1812925"/>
            <a:ext cx="5332412" cy="4352925"/>
          </a:xfrm>
        </p:spPr>
        <p:txBody>
          <a:bodyPr/>
          <a:lstStyle/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/>
              <a:t>Was versteckt sich hinter </a:t>
            </a:r>
            <a:r>
              <a:rPr lang="de-DE" b="1">
                <a:solidFill>
                  <a:schemeClr val="accent5">
                    <a:lumMod val="50000"/>
                  </a:schemeClr>
                </a:solidFill>
              </a:rPr>
              <a:t>kv plus</a:t>
            </a:r>
            <a:r>
              <a:rPr lang="de-DE"/>
              <a:t>?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/>
              <a:t>Was sind die </a:t>
            </a:r>
            <a:r>
              <a:rPr lang="de-DE" b="1">
                <a:solidFill>
                  <a:schemeClr val="accent5">
                    <a:lumMod val="50000"/>
                  </a:schemeClr>
                </a:solidFill>
              </a:rPr>
              <a:t>Erfahrungen</a:t>
            </a:r>
            <a:r>
              <a:rPr lang="de-DE"/>
              <a:t> unserer </a:t>
            </a:r>
            <a:r>
              <a:rPr lang="de-DE" err="1"/>
              <a:t>Teilnehmer:innen</a:t>
            </a:r>
            <a:r>
              <a:rPr lang="de-DE"/>
              <a:t>?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/>
              <a:t>Stellen Sie Ihre Fragen!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/>
              <a:t>Wie geht es weiter?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5CC471BB-9F43-0D49-AE97-1ACBEC80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307E-8BED-45AA-8203-FA80122DF24F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B1C0477-8C0E-CD4A-9A1A-7B13B854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F66AB3A-C003-7943-A273-20C16E03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3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755C4EF-7C8B-4F95-5010-EA0DBBA78E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26" name="Picture 2" descr="Generiertes Bild">
            <a:extLst>
              <a:ext uri="{FF2B5EF4-FFF2-40B4-BE49-F238E27FC236}">
                <a16:creationId xmlns:a16="http://schemas.microsoft.com/office/drawing/2014/main" id="{ECB7EB91-EA1C-0DF5-89DE-6EB98C60C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r="10054"/>
          <a:stretch>
            <a:fillRect/>
          </a:stretch>
        </p:blipFill>
        <p:spPr bwMode="auto">
          <a:xfrm>
            <a:off x="5879976" y="-243408"/>
            <a:ext cx="6408712" cy="76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30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Menschliches Gesicht, Person, Kleidung, Brille enthält.&#10;&#10;Automatisch generierte Beschreibung">
            <a:extLst>
              <a:ext uri="{FF2B5EF4-FFF2-40B4-BE49-F238E27FC236}">
                <a16:creationId xmlns:a16="http://schemas.microsoft.com/office/drawing/2014/main" id="{DC04CCB0-C482-1ADC-7E0F-972F577466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41" r="16665"/>
          <a:stretch/>
        </p:blipFill>
        <p:spPr>
          <a:xfrm>
            <a:off x="-219800" y="-32374"/>
            <a:ext cx="5163672" cy="6858000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B1C0477-8C0E-CD4A-9A1A-7B13B8541B6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7938"/>
            <a:ext cx="3022600" cy="500062"/>
          </a:xfrm>
        </p:spPr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F66AB3A-C003-7943-A273-20C16E033C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7938"/>
            <a:ext cx="2743200" cy="500062"/>
          </a:xfrm>
        </p:spPr>
        <p:txBody>
          <a:bodyPr/>
          <a:lstStyle/>
          <a:p>
            <a:fld id="{1EB95A3F-C21F-9146-8FF3-676304E4AFA3}" type="slidenum">
              <a:rPr lang="de-DE" smtClean="0"/>
              <a:t>4</a:t>
            </a:fld>
            <a:endParaRPr lang="de-DE"/>
          </a:p>
        </p:txBody>
      </p:sp>
      <p:pic>
        <p:nvPicPr>
          <p:cNvPr id="10" name="Grafik 9" descr="Ein Bild, das Person, Menschliches Gesicht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1057588B-45AC-6E3D-D778-7EF5FDE6BE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03" r="28601"/>
          <a:stretch>
            <a:fillRect/>
          </a:stretch>
        </p:blipFill>
        <p:spPr>
          <a:xfrm>
            <a:off x="7028329" y="0"/>
            <a:ext cx="516367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765302-D703-F645-8BC1-2469CA6987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9668"/>
            <a:ext cx="12192000" cy="1181100"/>
          </a:xfrm>
        </p:spPr>
        <p:txBody>
          <a:bodyPr/>
          <a:lstStyle/>
          <a:p>
            <a:pPr algn="ctr"/>
            <a:r>
              <a:rPr lang="de-DE"/>
              <a:t>Wer ist heute für Sie da?</a:t>
            </a:r>
          </a:p>
        </p:txBody>
      </p:sp>
    </p:spTree>
    <p:extLst>
      <p:ext uri="{BB962C8B-B14F-4D97-AF65-F5344CB8AC3E}">
        <p14:creationId xmlns:p14="http://schemas.microsoft.com/office/powerpoint/2010/main" val="22282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65302-D703-F645-8BC1-2469CA69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Sie teilen ihre Erfahrungen mit uns: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BBF3FC5-FFD3-F242-9F9C-4ABE01EE3A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8" y="1812925"/>
            <a:ext cx="5256212" cy="4557678"/>
          </a:xfrm>
        </p:spPr>
        <p:txBody>
          <a:bodyPr/>
          <a:lstStyle/>
          <a:p>
            <a:pPr marL="349250" lvl="1" indent="-342900">
              <a:spcBef>
                <a:spcPts val="200"/>
              </a:spcBef>
              <a:buFontTx/>
              <a:buChar char="-"/>
            </a:pPr>
            <a:r>
              <a:rPr lang="de-DE">
                <a:solidFill>
                  <a:srgbClr val="001B35"/>
                </a:solidFill>
              </a:rPr>
              <a:t>Anina Elena Caduff</a:t>
            </a:r>
          </a:p>
          <a:p>
            <a:pPr marL="349250" lvl="1" indent="-342900">
              <a:spcBef>
                <a:spcPts val="200"/>
              </a:spcBef>
              <a:buFontTx/>
              <a:buChar char="-"/>
            </a:pPr>
            <a:r>
              <a:rPr lang="de-DE" err="1">
                <a:solidFill>
                  <a:srgbClr val="001B35"/>
                </a:solidFill>
              </a:rPr>
              <a:t>Jiline</a:t>
            </a:r>
            <a:r>
              <a:rPr lang="de-DE">
                <a:solidFill>
                  <a:srgbClr val="001B35"/>
                </a:solidFill>
              </a:rPr>
              <a:t> Casanova</a:t>
            </a:r>
          </a:p>
          <a:p>
            <a:pPr marL="349250" lvl="1" indent="-342900">
              <a:spcBef>
                <a:spcPts val="200"/>
              </a:spcBef>
              <a:buFontTx/>
              <a:buChar char="-"/>
            </a:pPr>
            <a:r>
              <a:rPr lang="de-DE">
                <a:solidFill>
                  <a:srgbClr val="001B35"/>
                </a:solidFill>
              </a:rPr>
              <a:t>Jil </a:t>
            </a:r>
            <a:r>
              <a:rPr lang="de-DE"/>
              <a:t>Christen</a:t>
            </a:r>
          </a:p>
          <a:p>
            <a:pPr marL="349250" lvl="1" indent="-342900">
              <a:spcBef>
                <a:spcPts val="200"/>
              </a:spcBef>
              <a:buFontTx/>
              <a:buChar char="-"/>
            </a:pPr>
            <a:r>
              <a:rPr lang="de-DE"/>
              <a:t>Jeanne Denzler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5CC471BB-9F43-0D49-AE97-1ACBEC80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C752-7AAB-4ECD-9A55-DB997F44F4F1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B1C0477-8C0E-CD4A-9A1A-7B13B854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F66AB3A-C003-7943-A273-20C16E03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5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3A0FF70-5631-5E3F-BFB5-5CE2E72538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74" b="6177"/>
          <a:stretch/>
        </p:blipFill>
        <p:spPr>
          <a:xfrm>
            <a:off x="7333007" y="1063821"/>
            <a:ext cx="3600032" cy="47304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3902F0A-DD23-05FE-0D1E-1775FD6658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44" b="6855"/>
          <a:stretch/>
        </p:blipFill>
        <p:spPr>
          <a:xfrm>
            <a:off x="7333007" y="1014042"/>
            <a:ext cx="3600000" cy="479956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BDCDD76-FC00-31A5-4F51-75103342C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975" y="1001867"/>
            <a:ext cx="3600000" cy="487523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8D3E6FE-60AC-58D1-1937-B37F40B3A9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226"/>
          <a:stretch/>
        </p:blipFill>
        <p:spPr>
          <a:xfrm>
            <a:off x="7332943" y="1005314"/>
            <a:ext cx="3600096" cy="48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65302-D703-F645-8BC1-2469CA69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Mobilitätsstrategie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BBF3FC5-FFD3-F242-9F9C-4ABE01EE3A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b="1"/>
              <a:t>Attraktivität</a:t>
            </a:r>
            <a:r>
              <a:rPr lang="de-DE"/>
              <a:t> der kaufmännischen Lehre steigern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b="1"/>
              <a:t>Anforderungen</a:t>
            </a:r>
            <a:r>
              <a:rPr lang="de-DE"/>
              <a:t> der Wirtschaft und Gesellschaft gerecht werden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b="1"/>
              <a:t>Anreize</a:t>
            </a:r>
            <a:r>
              <a:rPr lang="de-DE"/>
              <a:t> zur Leistungsmotivation für Lernende schaffen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5CC471BB-9F43-0D49-AE97-1ACBEC80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6246-AB3F-45D4-A549-EC4237405523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B1C0477-8C0E-CD4A-9A1A-7B13B854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F66AB3A-C003-7943-A273-20C16E03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6</a:t>
            </a:fld>
            <a:endParaRPr lang="de-DE"/>
          </a:p>
        </p:txBody>
      </p:sp>
      <p:pic>
        <p:nvPicPr>
          <p:cNvPr id="7" name="Inhaltsplatzhalter 6" descr="Ein Bild, das Person, drinnen, sitzend, Personen enthält.&#10;&#10;Automatisch generierte Beschreibung">
            <a:extLst>
              <a:ext uri="{FF2B5EF4-FFF2-40B4-BE49-F238E27FC236}">
                <a16:creationId xmlns:a16="http://schemas.microsoft.com/office/drawing/2014/main" id="{60109564-7B6D-6AE5-9CDB-68E0A9EFB5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812925"/>
            <a:ext cx="6260504" cy="4175756"/>
          </a:xfrm>
        </p:spPr>
      </p:pic>
    </p:spTree>
    <p:extLst>
      <p:ext uri="{BB962C8B-B14F-4D97-AF65-F5344CB8AC3E}">
        <p14:creationId xmlns:p14="http://schemas.microsoft.com/office/powerpoint/2010/main" val="194545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F66AB3A-C003-7943-A273-20C16E033C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7938"/>
            <a:ext cx="2743200" cy="500062"/>
          </a:xfrm>
        </p:spPr>
        <p:txBody>
          <a:bodyPr/>
          <a:lstStyle/>
          <a:p>
            <a:fld id="{1EB95A3F-C21F-9146-8FF3-676304E4AFA3}" type="slidenum">
              <a:rPr lang="de-DE" smtClean="0"/>
              <a:t>7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0D1CF3-01E4-54A7-8320-70B4A3E75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DC70F-732E-4CD3-A4AB-AABD543E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Ziel – kv plus Lehre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A71ADE-895F-9A97-5FED-1BCB4A7F49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9383B4-DF5D-45DA-B8FC-D46D0E105960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50BE6F-6541-44A1-1A23-4517967183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458838-0419-06CF-8968-18F3C5F450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719478-3F9B-8411-5784-08D159E52C3B}"/>
              </a:ext>
            </a:extLst>
          </p:cNvPr>
          <p:cNvSpPr txBox="1"/>
          <p:nvPr/>
        </p:nvSpPr>
        <p:spPr>
          <a:xfrm>
            <a:off x="839788" y="1931948"/>
            <a:ext cx="98282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sz="2400" dirty="0">
                <a:solidFill>
                  <a:schemeClr val="bg1"/>
                </a:solidFill>
              </a:rPr>
              <a:t>Eine KV Lehre, bei der Zusatzkompetenzen erworben werden</a:t>
            </a:r>
          </a:p>
          <a:p>
            <a:pPr lvl="1">
              <a:spcBef>
                <a:spcPts val="1200"/>
              </a:spcBef>
            </a:pPr>
            <a:endParaRPr lang="de-DE" sz="2400" dirty="0"/>
          </a:p>
          <a:p>
            <a:pPr marL="34925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2"/>
                </a:solidFill>
              </a:rPr>
              <a:t>Erste wertvolle </a:t>
            </a:r>
            <a:r>
              <a:rPr lang="de-DE" sz="2400" b="1" dirty="0">
                <a:solidFill>
                  <a:schemeClr val="bg2"/>
                </a:solidFill>
              </a:rPr>
              <a:t>Arbeitserfahrung</a:t>
            </a:r>
            <a:r>
              <a:rPr lang="de-DE" sz="2400" dirty="0">
                <a:solidFill>
                  <a:schemeClr val="bg2"/>
                </a:solidFill>
              </a:rPr>
              <a:t> im Ausland sammeln</a:t>
            </a:r>
          </a:p>
          <a:p>
            <a:pPr marL="34925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2"/>
                </a:solidFill>
              </a:rPr>
              <a:t>Fortgeschrittene </a:t>
            </a:r>
            <a:r>
              <a:rPr lang="de-DE" sz="2400" b="1" dirty="0">
                <a:solidFill>
                  <a:schemeClr val="bg2"/>
                </a:solidFill>
              </a:rPr>
              <a:t>Sprachkenntnisse</a:t>
            </a:r>
            <a:r>
              <a:rPr lang="de-DE" sz="2400" dirty="0">
                <a:solidFill>
                  <a:schemeClr val="bg2"/>
                </a:solidFill>
              </a:rPr>
              <a:t> in zwei Fremdsprachen </a:t>
            </a:r>
            <a:br>
              <a:rPr lang="de-DE" sz="2400" dirty="0">
                <a:solidFill>
                  <a:schemeClr val="bg2"/>
                </a:solidFill>
              </a:rPr>
            </a:br>
            <a:r>
              <a:rPr lang="de-DE" sz="2400" dirty="0">
                <a:solidFill>
                  <a:schemeClr val="bg2"/>
                </a:solidFill>
              </a:rPr>
              <a:t>erlernen (Englisch und Französisch/Italienisch)</a:t>
            </a:r>
          </a:p>
          <a:p>
            <a:pPr marL="34925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2"/>
                </a:solidFill>
              </a:rPr>
              <a:t>Unvergessliche </a:t>
            </a:r>
            <a:r>
              <a:rPr lang="de-DE" sz="2400" b="1" dirty="0">
                <a:solidFill>
                  <a:schemeClr val="bg2"/>
                </a:solidFill>
              </a:rPr>
              <a:t>Lebenserfahrungen</a:t>
            </a:r>
            <a:r>
              <a:rPr lang="de-DE" sz="2400" dirty="0">
                <a:solidFill>
                  <a:schemeClr val="bg2"/>
                </a:solidFill>
              </a:rPr>
              <a:t>, welche die Selbst- und Sozialkompetenzen erweitern</a:t>
            </a:r>
          </a:p>
        </p:txBody>
      </p:sp>
    </p:spTree>
    <p:extLst>
      <p:ext uri="{BB962C8B-B14F-4D97-AF65-F5344CB8AC3E}">
        <p14:creationId xmlns:p14="http://schemas.microsoft.com/office/powerpoint/2010/main" val="28160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95AA362-50AE-AC84-3A46-D00EF6FDF9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799" y="3502799"/>
            <a:ext cx="2482723" cy="2482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7E50B8-6C0F-3241-BDC9-2B07EE62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77"/>
            <a:ext cx="10515600" cy="1180272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</a:rPr>
              <a:t>Vorteile</a:t>
            </a:r>
            <a:r>
              <a:rPr lang="de-DE" dirty="0"/>
              <a:t> der kv plus Lehre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E85FF-C041-FD4B-95BC-90F804AF3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925"/>
            <a:ext cx="9218240" cy="4351338"/>
          </a:xfrm>
        </p:spPr>
        <p:txBody>
          <a:bodyPr>
            <a:normAutofit/>
          </a:bodyPr>
          <a:lstStyle/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b="1" dirty="0">
                <a:solidFill>
                  <a:srgbClr val="001B35"/>
                </a:solidFill>
              </a:rPr>
              <a:t>2 Fremdsprachen auf Niveau B2 oder höher abgeschlossen</a:t>
            </a:r>
            <a:br>
              <a:rPr lang="de-DE" b="1" dirty="0">
                <a:solidFill>
                  <a:srgbClr val="001B35"/>
                </a:solidFill>
              </a:rPr>
            </a:br>
            <a:r>
              <a:rPr lang="de-DE" dirty="0">
                <a:solidFill>
                  <a:srgbClr val="001B35"/>
                </a:solidFill>
              </a:rPr>
              <a:t>– eigene Attraktivität auf dem Arbeitsmarkt erhöht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b="1" dirty="0">
                <a:solidFill>
                  <a:srgbClr val="001B35"/>
                </a:solidFill>
              </a:rPr>
              <a:t>Kompetenznachweis im eignen Portfolio und im eigenen CV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dirty="0">
                <a:solidFill>
                  <a:srgbClr val="001B35"/>
                </a:solidFill>
              </a:rPr>
              <a:t>Gewinn an </a:t>
            </a:r>
            <a:r>
              <a:rPr lang="de-DE" b="1" dirty="0">
                <a:solidFill>
                  <a:srgbClr val="001B35"/>
                </a:solidFill>
              </a:rPr>
              <a:t>Selbstständigkeit, Eigenständigkeit</a:t>
            </a:r>
            <a:r>
              <a:rPr lang="de-DE" dirty="0">
                <a:solidFill>
                  <a:srgbClr val="001B35"/>
                </a:solidFill>
              </a:rPr>
              <a:t>, </a:t>
            </a:r>
            <a:r>
              <a:rPr lang="de-DE" b="1" dirty="0">
                <a:solidFill>
                  <a:srgbClr val="001B35"/>
                </a:solidFill>
              </a:rPr>
              <a:t>Durchhaltevermögen</a:t>
            </a:r>
          </a:p>
          <a:p>
            <a:pPr marL="349250" lvl="1" indent="-342900">
              <a:spcBef>
                <a:spcPts val="1200"/>
              </a:spcBef>
              <a:buFontTx/>
              <a:buChar char="-"/>
            </a:pPr>
            <a:r>
              <a:rPr lang="de-DE" b="1" dirty="0">
                <a:solidFill>
                  <a:srgbClr val="001B35"/>
                </a:solidFill>
              </a:rPr>
              <a:t>Bessere Chancen </a:t>
            </a:r>
            <a:r>
              <a:rPr lang="de-DE" dirty="0">
                <a:solidFill>
                  <a:srgbClr val="001B35"/>
                </a:solidFill>
              </a:rPr>
              <a:t>eine tolle Stelle zu finden</a:t>
            </a:r>
          </a:p>
          <a:p>
            <a:pPr lvl="1"/>
            <a:endParaRPr lang="de-DE" dirty="0"/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B481DB5A-A655-9240-B14F-1B7F5A8C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3957-CDFD-48B7-B582-2CA996666727}" type="datetime4">
              <a:rPr lang="de-DE" smtClean="0"/>
              <a:t>4. September 2025</a:t>
            </a:fld>
            <a:endParaRPr lang="de-DE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7DC6A8E5-4FF4-004D-A961-19A3A0DC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kvlu.ch | Infoveranstaltung kv plus-Lehre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32A09447-2107-204A-9E57-D8034750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9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87BF532-7C12-934A-0C76-C88E01F3A2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13" y="-881256"/>
            <a:ext cx="1779524" cy="17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kfmv Start &amp; End">
  <a:themeElements>
    <a:clrScheme name="kvlu Berufsfachschule">
      <a:dk1>
        <a:srgbClr val="000000"/>
      </a:dk1>
      <a:lt1>
        <a:srgbClr val="FFFFFF"/>
      </a:lt1>
      <a:dk2>
        <a:srgbClr val="001B35"/>
      </a:dk2>
      <a:lt2>
        <a:srgbClr val="BCCF00"/>
      </a:lt2>
      <a:accent1>
        <a:srgbClr val="001B34"/>
      </a:accent1>
      <a:accent2>
        <a:srgbClr val="BCCF00"/>
      </a:accent2>
      <a:accent3>
        <a:srgbClr val="667785"/>
      </a:accent3>
      <a:accent4>
        <a:srgbClr val="CCDB6D"/>
      </a:accent4>
      <a:accent5>
        <a:srgbClr val="D8E891"/>
      </a:accent5>
      <a:accent6>
        <a:srgbClr val="EFEFEF"/>
      </a:accent6>
      <a:hlink>
        <a:srgbClr val="CFCFCF"/>
      </a:hlink>
      <a:folHlink>
        <a:srgbClr val="AFAF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4" id="{0ADE54FB-1728-8942-A644-7AFBC7464444}" vid="{9640030D-C0AD-6340-89CB-B978FE85A655}"/>
    </a:ext>
  </a:extLst>
</a:theme>
</file>

<file path=ppt/theme/theme2.xml><?xml version="1.0" encoding="utf-8"?>
<a:theme xmlns:a="http://schemas.openxmlformats.org/drawingml/2006/main" name="kfmv Specials">
  <a:themeElements>
    <a:clrScheme name="kvlu Berufsfachschule">
      <a:dk1>
        <a:srgbClr val="000000"/>
      </a:dk1>
      <a:lt1>
        <a:srgbClr val="FFFFFF"/>
      </a:lt1>
      <a:dk2>
        <a:srgbClr val="001B35"/>
      </a:dk2>
      <a:lt2>
        <a:srgbClr val="BCCF00"/>
      </a:lt2>
      <a:accent1>
        <a:srgbClr val="001B34"/>
      </a:accent1>
      <a:accent2>
        <a:srgbClr val="BCCF00"/>
      </a:accent2>
      <a:accent3>
        <a:srgbClr val="667785"/>
      </a:accent3>
      <a:accent4>
        <a:srgbClr val="CCDB6D"/>
      </a:accent4>
      <a:accent5>
        <a:srgbClr val="D8E891"/>
      </a:accent5>
      <a:accent6>
        <a:srgbClr val="EFEFEF"/>
      </a:accent6>
      <a:hlink>
        <a:srgbClr val="CFCFCF"/>
      </a:hlink>
      <a:folHlink>
        <a:srgbClr val="AFAF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4" id="{0ADE54FB-1728-8942-A644-7AFBC7464444}" vid="{EB1FDB89-A7A0-4C45-8D92-36E08E13195F}"/>
    </a:ext>
  </a:extLst>
</a:theme>
</file>

<file path=ppt/theme/theme3.xml><?xml version="1.0" encoding="utf-8"?>
<a:theme xmlns:a="http://schemas.openxmlformats.org/drawingml/2006/main" name="kfmv Content">
  <a:themeElements>
    <a:clrScheme name="kvlu Berufsfachschule">
      <a:dk1>
        <a:srgbClr val="000000"/>
      </a:dk1>
      <a:lt1>
        <a:srgbClr val="FFFFFF"/>
      </a:lt1>
      <a:dk2>
        <a:srgbClr val="001B35"/>
      </a:dk2>
      <a:lt2>
        <a:srgbClr val="BCCF00"/>
      </a:lt2>
      <a:accent1>
        <a:srgbClr val="001B34"/>
      </a:accent1>
      <a:accent2>
        <a:srgbClr val="BCCF00"/>
      </a:accent2>
      <a:accent3>
        <a:srgbClr val="667785"/>
      </a:accent3>
      <a:accent4>
        <a:srgbClr val="CCDB6D"/>
      </a:accent4>
      <a:accent5>
        <a:srgbClr val="D8E891"/>
      </a:accent5>
      <a:accent6>
        <a:srgbClr val="EFEFEF"/>
      </a:accent6>
      <a:hlink>
        <a:srgbClr val="CFCFCF"/>
      </a:hlink>
      <a:folHlink>
        <a:srgbClr val="AFAF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4" id="{0ADE54FB-1728-8942-A644-7AFBC7464444}" vid="{718BB322-B793-FF49-8B5E-9072024FCE82}"/>
    </a:ext>
  </a:extLst>
</a:theme>
</file>

<file path=ppt/theme/theme4.xml><?xml version="1.0" encoding="utf-8"?>
<a:theme xmlns:a="http://schemas.openxmlformats.org/drawingml/2006/main" name="kfmv Specials">
  <a:themeElements>
    <a:clrScheme name="kvlu Berufsfachschule">
      <a:dk1>
        <a:srgbClr val="000000"/>
      </a:dk1>
      <a:lt1>
        <a:srgbClr val="FFFFFF"/>
      </a:lt1>
      <a:dk2>
        <a:srgbClr val="001B35"/>
      </a:dk2>
      <a:lt2>
        <a:srgbClr val="BCCF00"/>
      </a:lt2>
      <a:accent1>
        <a:srgbClr val="001B34"/>
      </a:accent1>
      <a:accent2>
        <a:srgbClr val="BCCF00"/>
      </a:accent2>
      <a:accent3>
        <a:srgbClr val="667785"/>
      </a:accent3>
      <a:accent4>
        <a:srgbClr val="CCDB6D"/>
      </a:accent4>
      <a:accent5>
        <a:srgbClr val="D8E891"/>
      </a:accent5>
      <a:accent6>
        <a:srgbClr val="EFEFEF"/>
      </a:accent6>
      <a:hlink>
        <a:srgbClr val="CFCFCF"/>
      </a:hlink>
      <a:folHlink>
        <a:srgbClr val="AFAF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rlage_BFS.pptx" id="{E2812AC9-FB4A-4C2D-9A8A-C2676B79A919}" vid="{06BE2089-B4BE-4574-8A02-59984AF413F8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b64286-64c5-4e34-b375-05a206aa7f49" xsi:nil="true"/>
    <lcf76f155ced4ddcb4097134ff3c332f xmlns="47ebae1d-08b9-4d28-9a44-b0a927ac54c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8FEC91B401B074DB1759FA4481B560C" ma:contentTypeVersion="16" ma:contentTypeDescription="Ein neues Dokument erstellen." ma:contentTypeScope="" ma:versionID="826852f9243a04f6c5ab96aae962d57e">
  <xsd:schema xmlns:xsd="http://www.w3.org/2001/XMLSchema" xmlns:xs="http://www.w3.org/2001/XMLSchema" xmlns:p="http://schemas.microsoft.com/office/2006/metadata/properties" xmlns:ns2="e4b64286-64c5-4e34-b375-05a206aa7f49" xmlns:ns3="47ebae1d-08b9-4d28-9a44-b0a927ac54cd" targetNamespace="http://schemas.microsoft.com/office/2006/metadata/properties" ma:root="true" ma:fieldsID="fa6f38c05f478406ecb84d7079ef2157" ns2:_="" ns3:_="">
    <xsd:import namespace="e4b64286-64c5-4e34-b375-05a206aa7f49"/>
    <xsd:import namespace="47ebae1d-08b9-4d28-9a44-b0a927ac54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b64286-64c5-4e34-b375-05a206aa7f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1438afe-4ceb-41e0-8605-6fbce6552ab0}" ma:internalName="TaxCatchAll" ma:showField="CatchAllData" ma:web="e4b64286-64c5-4e34-b375-05a206aa7f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ebae1d-08b9-4d28-9a44-b0a927ac5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e1663cc9-781b-4888-9f30-bab87e2e7f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BE6B72-5B5A-460A-B571-81825E0598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56BFE9-4A31-47A5-9810-6E66D1DF6EF8}">
  <ds:schemaRefs>
    <ds:schemaRef ds:uri="47ebae1d-08b9-4d28-9a44-b0a927ac54cd"/>
    <ds:schemaRef ds:uri="e4b64286-64c5-4e34-b375-05a206aa7f4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F9B25A8-E2B6-4B02-9B68-312D0F53B49E}">
  <ds:schemaRefs>
    <ds:schemaRef ds:uri="47ebae1d-08b9-4d28-9a44-b0a927ac54cd"/>
    <ds:schemaRef ds:uri="e4b64286-64c5-4e34-b375-05a206aa7f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kvlu_Berufsfachschule_Powerpointvorlage</Template>
  <TotalTime>0</TotalTime>
  <Words>1291</Words>
  <Application>Microsoft Office PowerPoint</Application>
  <PresentationFormat>Breitbild</PresentationFormat>
  <Paragraphs>269</Paragraphs>
  <Slides>28</Slides>
  <Notes>11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28</vt:i4>
      </vt:variant>
    </vt:vector>
  </HeadingPairs>
  <TitlesOfParts>
    <vt:vector size="37" baseType="lpstr">
      <vt:lpstr>Arial</vt:lpstr>
      <vt:lpstr>Calibri</vt:lpstr>
      <vt:lpstr>Symbol</vt:lpstr>
      <vt:lpstr>Systemschrift Normal</vt:lpstr>
      <vt:lpstr>Wingdings</vt:lpstr>
      <vt:lpstr>kfmv Start &amp; End</vt:lpstr>
      <vt:lpstr>kfmv Specials</vt:lpstr>
      <vt:lpstr>kfmv Content</vt:lpstr>
      <vt:lpstr>kfmv Specials</vt:lpstr>
      <vt:lpstr>Starker Bildungspartner in der Zentralschweiz</vt:lpstr>
      <vt:lpstr>PowerPoint-Präsentation</vt:lpstr>
      <vt:lpstr>Themen</vt:lpstr>
      <vt:lpstr>Wer ist heute für Sie da?</vt:lpstr>
      <vt:lpstr>Sie teilen ihre Erfahrungen mit uns:</vt:lpstr>
      <vt:lpstr>Mobilitätsstrategie</vt:lpstr>
      <vt:lpstr>PowerPoint-Präsentation</vt:lpstr>
      <vt:lpstr>Ziel – kv plus Lehre</vt:lpstr>
      <vt:lpstr>Vorteile der kv plus Lehre</vt:lpstr>
      <vt:lpstr>Herausforderungen der kv plus Lehre</vt:lpstr>
      <vt:lpstr>kv plus Lehre</vt:lpstr>
      <vt:lpstr>Auslandaufenthalte</vt:lpstr>
      <vt:lpstr>PowerPoint-Präsentation</vt:lpstr>
      <vt:lpstr>Passt das kv plus zu mir? </vt:lpstr>
      <vt:lpstr>Passt das kv plus zu mir? </vt:lpstr>
      <vt:lpstr>Erfolgsmeldungen</vt:lpstr>
      <vt:lpstr>Warum Auslandaufenthalt nach dem  2. Lehrjahr</vt:lpstr>
      <vt:lpstr>Kann ich mir das kv plus leisten? </vt:lpstr>
      <vt:lpstr>Finanzierung</vt:lpstr>
      <vt:lpstr>Kostenaufstellung</vt:lpstr>
      <vt:lpstr>Zusätzliche Infos</vt:lpstr>
      <vt:lpstr>kv plus Lehre - FAQ</vt:lpstr>
      <vt:lpstr>kv plus Lehre - FAQ</vt:lpstr>
      <vt:lpstr>kv plus Lehre – FAQ in der Schulorganisation</vt:lpstr>
      <vt:lpstr>Fragen?</vt:lpstr>
      <vt:lpstr>Weiteres Vorgehen</vt:lpstr>
      <vt:lpstr>Weiteres Vorgehen</vt:lpstr>
      <vt:lpstr>Herzlichen Dank für Ihre Aufmerksamkeit!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an der Berufsfachschule</dc:title>
  <dc:subject/>
  <dc:creator>Wigger Sara</dc:creator>
  <cp:keywords/>
  <dc:description/>
  <cp:lastModifiedBy>Senata Bauer</cp:lastModifiedBy>
  <cp:revision>2</cp:revision>
  <cp:lastPrinted>2023-08-28T06:22:20Z</cp:lastPrinted>
  <dcterms:created xsi:type="dcterms:W3CDTF">2022-08-22T07:48:25Z</dcterms:created>
  <dcterms:modified xsi:type="dcterms:W3CDTF">2025-09-04T12:04:26Z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0x01010028FEC91B401B074DB1759FA4481B560C</vt:lpwstr>
  </property>
  <property fmtid="{D5CDD505-2E9C-101B-9397-08002B2CF9AE}" pid="3" name="Order">
    <vt:r8>7055400</vt:r8>
  </property>
  <property fmtid="{D5CDD505-2E9C-101B-9397-08002B2CF9AE}" pid="4" name="MediaServiceImageTags">
    <vt:lpwstr/>
  </property>
</Properties>
</file>